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314" r:id="rId6"/>
    <p:sldId id="313" r:id="rId7"/>
    <p:sldId id="261" r:id="rId8"/>
    <p:sldId id="315" r:id="rId9"/>
    <p:sldId id="317" r:id="rId10"/>
    <p:sldId id="316" r:id="rId11"/>
    <p:sldId id="262" r:id="rId12"/>
    <p:sldId id="269" r:id="rId13"/>
    <p:sldId id="347" r:id="rId14"/>
    <p:sldId id="319" r:id="rId15"/>
    <p:sldId id="318" r:id="rId16"/>
    <p:sldId id="329" r:id="rId17"/>
    <p:sldId id="271" r:id="rId18"/>
    <p:sldId id="335" r:id="rId19"/>
    <p:sldId id="302" r:id="rId20"/>
    <p:sldId id="331" r:id="rId21"/>
    <p:sldId id="320" r:id="rId22"/>
    <p:sldId id="322" r:id="rId23"/>
    <p:sldId id="321" r:id="rId24"/>
    <p:sldId id="324" r:id="rId25"/>
    <p:sldId id="323" r:id="rId26"/>
    <p:sldId id="325" r:id="rId27"/>
    <p:sldId id="326" r:id="rId28"/>
    <p:sldId id="328" r:id="rId29"/>
  </p:sldIdLst>
  <p:sldSz cx="9144000" cy="6858000"/>
  <p:notesSz cx="9144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914"/>
        <p:guide pos="214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258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979" y="0"/>
            <a:ext cx="5283200" cy="25806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552950" y="642938"/>
            <a:ext cx="3086100" cy="1735931"/>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2475309"/>
            <a:ext cx="9753600" cy="2025253"/>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4885432"/>
            <a:ext cx="5283200" cy="25806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979" y="4885432"/>
            <a:ext cx="5283200" cy="258068"/>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725" y="190903"/>
            <a:ext cx="8374549" cy="574040"/>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2290117" y="4125290"/>
            <a:ext cx="4563764" cy="75692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4800" b="1" i="0">
                <a:solidFill>
                  <a:srgbClr val="0B5394"/>
                </a:solidFill>
                <a:latin typeface="Arial" panose="020B0604020202020204"/>
                <a:cs typeface="Arial" panose="020B060402020202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56399" y="816199"/>
            <a:ext cx="8500110" cy="0"/>
          </a:xfrm>
          <a:custGeom>
            <a:avLst/>
            <a:gdLst/>
            <a:ahLst/>
            <a:cxnLst/>
            <a:rect l="l" t="t" r="r" b="b"/>
            <a:pathLst>
              <a:path w="8500110">
                <a:moveTo>
                  <a:pt x="0" y="0"/>
                </a:moveTo>
                <a:lnTo>
                  <a:pt x="8499899" y="0"/>
                </a:lnTo>
              </a:path>
            </a:pathLst>
          </a:custGeom>
          <a:ln w="38099">
            <a:solidFill>
              <a:srgbClr val="3D85C6"/>
            </a:solidFill>
          </a:ln>
        </p:spPr>
        <p:txBody>
          <a:bodyPr wrap="square" lIns="0" tIns="0" rIns="0" bIns="0" rtlCol="0"/>
          <a:lstStyle/>
          <a:p/>
        </p:txBody>
      </p:sp>
      <p:sp>
        <p:nvSpPr>
          <p:cNvPr id="2" name="Holder 2"/>
          <p:cNvSpPr>
            <a:spLocks noGrp="1"/>
          </p:cNvSpPr>
          <p:nvPr>
            <p:ph type="title"/>
          </p:nvPr>
        </p:nvSpPr>
        <p:spPr>
          <a:xfrm>
            <a:off x="2290117" y="1558497"/>
            <a:ext cx="4563764" cy="3324225"/>
          </a:xfrm>
          <a:prstGeom prst="rect">
            <a:avLst/>
          </a:prstGeom>
        </p:spPr>
        <p:txBody>
          <a:bodyPr wrap="square" lIns="0" tIns="0" rIns="0" bIns="0">
            <a:spAutoFit/>
          </a:bodyPr>
          <a:lstStyle>
            <a:lvl1pPr>
              <a:defRPr sz="48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1965004" y="1704603"/>
            <a:ext cx="5213990" cy="2836545"/>
          </a:xfrm>
          <a:prstGeom prst="rect">
            <a:avLst/>
          </a:prstGeom>
        </p:spPr>
        <p:txBody>
          <a:bodyPr wrap="square" lIns="0" tIns="0" rIns="0" bIns="0">
            <a:spAutoFit/>
          </a:bodyPr>
          <a:lstStyle>
            <a:lvl1pPr>
              <a:defRPr sz="4800" b="1" i="0">
                <a:solidFill>
                  <a:srgbClr val="0B5394"/>
                </a:solidFill>
                <a:latin typeface="Arial" panose="020B0604020202020204"/>
                <a:cs typeface="Arial" panose="020B0604020202020204"/>
              </a:defRPr>
            </a:lvl1pPr>
          </a:lstStyle>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 Id="rId3" Type="http://schemas.openxmlformats.org/officeDocument/2006/relationships/image" Target="../media/image18.jpeg"/><Relationship Id="rId24" Type="http://schemas.openxmlformats.org/officeDocument/2006/relationships/slideLayout" Target="../slideLayouts/slideLayout3.xml"/><Relationship Id="rId23" Type="http://schemas.openxmlformats.org/officeDocument/2006/relationships/image" Target="../media/image38.jpeg"/><Relationship Id="rId22" Type="http://schemas.openxmlformats.org/officeDocument/2006/relationships/image" Target="../media/image37.png"/><Relationship Id="rId21" Type="http://schemas.openxmlformats.org/officeDocument/2006/relationships/image" Target="../media/image36.jpeg"/><Relationship Id="rId20" Type="http://schemas.openxmlformats.org/officeDocument/2006/relationships/image" Target="../media/image35.png"/><Relationship Id="rId2" Type="http://schemas.openxmlformats.org/officeDocument/2006/relationships/image" Target="../media/image17.png"/><Relationship Id="rId19" Type="http://schemas.openxmlformats.org/officeDocument/2006/relationships/image" Target="../media/image34.png"/><Relationship Id="rId18" Type="http://schemas.openxmlformats.org/officeDocument/2006/relationships/image" Target="../media/image33.jpeg"/><Relationship Id="rId17" Type="http://schemas.openxmlformats.org/officeDocument/2006/relationships/image" Target="../media/image32.jpeg"/><Relationship Id="rId16" Type="http://schemas.openxmlformats.org/officeDocument/2006/relationships/image" Target="../media/image31.png"/><Relationship Id="rId15" Type="http://schemas.openxmlformats.org/officeDocument/2006/relationships/image" Target="../media/image30.jpeg"/><Relationship Id="rId14" Type="http://schemas.openxmlformats.org/officeDocument/2006/relationships/image" Target="../media/image29.jpe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17.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2" Type="http://schemas.openxmlformats.org/officeDocument/2006/relationships/slideLayout" Target="../slideLayouts/slideLayout2.xml"/><Relationship Id="rId11" Type="http://schemas.openxmlformats.org/officeDocument/2006/relationships/image" Target="../media/image47.png"/><Relationship Id="rId10" Type="http://schemas.openxmlformats.org/officeDocument/2006/relationships/image" Target="../media/image46.pn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2000"/>
          </a:blip>
          <a:tile tx="0" ty="0" sx="100000" sy="100000" flip="none" algn="tl"/>
        </a:blipFill>
        <a:effectLst/>
      </p:bgPr>
    </p:bg>
    <p:spTree>
      <p:nvGrpSpPr>
        <p:cNvPr id="1" name=""/>
        <p:cNvGrpSpPr/>
        <p:nvPr/>
      </p:nvGrpSpPr>
      <p:grpSpPr>
        <a:xfrm>
          <a:off x="0" y="0"/>
          <a:ext cx="0" cy="0"/>
          <a:chOff x="0" y="0"/>
          <a:chExt cx="0" cy="0"/>
        </a:xfrm>
      </p:grpSpPr>
      <p:sp>
        <p:nvSpPr>
          <p:cNvPr id="3" name="object 3"/>
          <p:cNvSpPr txBox="1"/>
          <p:nvPr/>
        </p:nvSpPr>
        <p:spPr>
          <a:xfrm>
            <a:off x="8890" y="5525770"/>
            <a:ext cx="2490470" cy="1264920"/>
          </a:xfrm>
          <a:prstGeom prst="rect">
            <a:avLst/>
          </a:prstGeom>
          <a:pattFill prst="pct30">
            <a:fgClr>
              <a:schemeClr val="tx2">
                <a:lumMod val="75000"/>
              </a:schemeClr>
            </a:fgClr>
            <a:bgClr>
              <a:schemeClr val="accent1">
                <a:lumMod val="40000"/>
                <a:lumOff val="60000"/>
              </a:schemeClr>
            </a:bgClr>
          </a:pattFill>
        </p:spPr>
        <p:txBody>
          <a:bodyPr vert="horz" wrap="square" lIns="0" tIns="12700" rIns="0" bIns="0" rtlCol="0">
            <a:spAutoFit/>
          </a:bodyPr>
          <a:lstStyle/>
          <a:p>
            <a:pPr marL="12700">
              <a:lnSpc>
                <a:spcPct val="130000"/>
              </a:lnSpc>
              <a:spcBef>
                <a:spcPts val="100"/>
              </a:spcBef>
            </a:pPr>
            <a:r>
              <a:rPr lang="en-US" sz="2200" b="1" i="1" spc="-5"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rPr>
              <a:t>Prajwal H S   </a:t>
            </a:r>
            <a:r>
              <a:rPr sz="22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rPr>
              <a:t>(</a:t>
            </a:r>
            <a:r>
              <a:rPr lang="en-US" sz="22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rPr>
              <a:t>4MU16CS088</a:t>
            </a:r>
            <a:r>
              <a:rPr sz="22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rPr>
              <a:t>)</a:t>
            </a:r>
            <a:endParaRPr sz="22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endParaRPr>
          </a:p>
          <a:p>
            <a:pPr marL="12700">
              <a:lnSpc>
                <a:spcPct val="130000"/>
              </a:lnSpc>
              <a:spcBef>
                <a:spcPts val="100"/>
              </a:spcBef>
            </a:pPr>
            <a:r>
              <a:rPr lang="en-US" sz="1800"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rPr>
              <a:t>8th Sem,CSE</a:t>
            </a:r>
            <a:endParaRPr lang="en-US" sz="1400"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p:txBody>
      </p:sp>
      <p:sp>
        <p:nvSpPr>
          <p:cNvPr id="2" name="object 2"/>
          <p:cNvSpPr txBox="1"/>
          <p:nvPr/>
        </p:nvSpPr>
        <p:spPr>
          <a:xfrm>
            <a:off x="1196637" y="2229001"/>
            <a:ext cx="6586220" cy="1487170"/>
          </a:xfrm>
          <a:prstGeom prst="rect">
            <a:avLst/>
          </a:prstGeom>
          <a:pattFill prst="pct30">
            <a:fgClr>
              <a:schemeClr val="tx2">
                <a:lumMod val="75000"/>
              </a:schemeClr>
            </a:fgClr>
            <a:bgClr>
              <a:schemeClr val="accent1">
                <a:lumMod val="40000"/>
                <a:lumOff val="60000"/>
              </a:schemeClr>
            </a:bgClr>
          </a:pattFill>
        </p:spPr>
        <p:style>
          <a:lnRef idx="2">
            <a:schemeClr val="accent1">
              <a:shade val="50000"/>
            </a:schemeClr>
          </a:lnRef>
          <a:fillRef idx="1">
            <a:schemeClr val="accent1"/>
          </a:fillRef>
          <a:effectRef idx="0">
            <a:schemeClr val="accent1"/>
          </a:effectRef>
          <a:fontRef idx="minor">
            <a:schemeClr val="lt1"/>
          </a:fontRef>
        </p:style>
        <p:txBody>
          <a:bodyPr vert="horz" wrap="square" lIns="0" tIns="10160" rIns="0" bIns="0" rtlCol="0">
            <a:spAutoFit/>
          </a:bodyPr>
          <a:lstStyle/>
          <a:p>
            <a:pPr marL="12700" marR="5080" indent="1338580">
              <a:lnSpc>
                <a:spcPct val="100000"/>
              </a:lnSpc>
              <a:spcBef>
                <a:spcPts val="80"/>
              </a:spcBef>
            </a:pPr>
            <a:r>
              <a:rPr lang="en-US" sz="4800" b="1" spc="-10" dirty="0">
                <a:solidFill>
                  <a:srgbClr val="434343"/>
                </a:solidFill>
                <a:latin typeface="Arial" panose="020B0604020202020204"/>
                <a:cs typeface="Arial" panose="020B0604020202020204"/>
              </a:rPr>
              <a:t>DevOps - </a:t>
            </a:r>
            <a:r>
              <a:rPr sz="4800" b="1" spc="-10" dirty="0">
                <a:solidFill>
                  <a:srgbClr val="434343"/>
                </a:solidFill>
                <a:latin typeface="Arial" panose="020B0604020202020204"/>
                <a:cs typeface="Arial" panose="020B0604020202020204"/>
              </a:rPr>
              <a:t>The Future </a:t>
            </a:r>
            <a:r>
              <a:rPr sz="4800" b="1" spc="-5" dirty="0">
                <a:solidFill>
                  <a:srgbClr val="434343"/>
                </a:solidFill>
                <a:latin typeface="Arial" panose="020B0604020202020204"/>
                <a:cs typeface="Arial" panose="020B0604020202020204"/>
              </a:rPr>
              <a:t>of  </a:t>
            </a:r>
            <a:r>
              <a:rPr lang="en-US" sz="4800" b="1" spc="-5" dirty="0">
                <a:solidFill>
                  <a:srgbClr val="434343"/>
                </a:solidFill>
                <a:latin typeface="Arial" panose="020B0604020202020204"/>
                <a:cs typeface="Arial" panose="020B0604020202020204"/>
              </a:rPr>
              <a:t>Technology</a:t>
            </a:r>
            <a:endParaRPr lang="en-US" sz="4800" b="1" spc="-5" dirty="0">
              <a:solidFill>
                <a:srgbClr val="434343"/>
              </a:solidFill>
              <a:latin typeface="Arial" panose="020B0604020202020204"/>
              <a:cs typeface="Arial" panose="020B0604020202020204"/>
            </a:endParaRPr>
          </a:p>
        </p:txBody>
      </p:sp>
      <p:sp>
        <p:nvSpPr>
          <p:cNvPr id="4" name="object 4"/>
          <p:cNvSpPr/>
          <p:nvPr/>
        </p:nvSpPr>
        <p:spPr>
          <a:xfrm>
            <a:off x="2564130" y="3821430"/>
            <a:ext cx="3851275" cy="1611630"/>
          </a:xfrm>
          <a:prstGeom prst="rect">
            <a:avLst/>
          </a:prstGeom>
          <a:blipFill rotWithShape="1">
            <a:blip r:embed="rId2" cstate="print"/>
            <a:stretch>
              <a:fillRect/>
            </a:stretch>
          </a:blipFill>
        </p:spPr>
        <p:txBody>
          <a:bodyPr wrap="square" lIns="0" tIns="0" rIns="0" bIns="0" rtlCol="0"/>
          <a:lstStyle/>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 y="13970"/>
            <a:ext cx="1269365" cy="137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0"/>
          <p:cNvSpPr txBox="1"/>
          <p:nvPr/>
        </p:nvSpPr>
        <p:spPr>
          <a:xfrm>
            <a:off x="1278890" y="13970"/>
            <a:ext cx="6585585" cy="1376045"/>
          </a:xfrm>
          <a:prstGeom prst="rect">
            <a:avLst/>
          </a:prstGeom>
          <a:blipFill>
            <a:blip r:embed="rId4"/>
            <a:tile tx="0" ty="0" sx="100000" sy="100000" flip="none" algn="tl"/>
          </a:blipFill>
        </p:spPr>
        <p:txBody>
          <a:bodyPr anchor="ctr">
            <a:normAutofit fontScale="8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en-US" sz="2500" b="1" dirty="0">
                <a:solidFill>
                  <a:srgbClr val="002060"/>
                </a:solidFill>
                <a:latin typeface="Times New Roman" panose="02020603050405020304" charset="0"/>
                <a:ea typeface="+mj-ea"/>
                <a:cs typeface="Times New Roman" panose="02020603050405020304" charset="0"/>
              </a:rPr>
              <a:t>MYSURU ROYAL INSTITUTE OF </a:t>
            </a:r>
            <a:r>
              <a:rPr lang="en-US" sz="2500" b="1" dirty="0">
                <a:solidFill>
                  <a:schemeClr val="tx1">
                    <a:lumMod val="65000"/>
                    <a:lumOff val="35000"/>
                  </a:schemeClr>
                </a:solidFill>
                <a:latin typeface="Times New Roman" panose="02020603050405020304" charset="0"/>
                <a:ea typeface="+mj-ea"/>
                <a:cs typeface="Times New Roman" panose="02020603050405020304" charset="0"/>
              </a:rPr>
              <a:t>TECHNOLOGY</a:t>
            </a:r>
            <a:br>
              <a:rPr lang="en-US" dirty="0">
                <a:latin typeface="Times New Roman" panose="02020603050405020304" charset="0"/>
                <a:ea typeface="+mj-ea"/>
                <a:cs typeface="Times New Roman" panose="02020603050405020304" charset="0"/>
              </a:rPr>
            </a:br>
            <a:r>
              <a:rPr lang="en-US" sz="1100" dirty="0">
                <a:solidFill>
                  <a:schemeClr val="tx1">
                    <a:lumMod val="95000"/>
                    <a:lumOff val="5000"/>
                  </a:schemeClr>
                </a:solidFill>
                <a:latin typeface="Times New Roman" panose="02020603050405020304" charset="0"/>
                <a:cs typeface="Times New Roman" panose="02020603050405020304" charset="0"/>
              </a:rPr>
              <a:t>(Affiliated to VTU, </a:t>
            </a:r>
            <a:r>
              <a:rPr lang="en-US" sz="1100" dirty="0" err="1">
                <a:solidFill>
                  <a:schemeClr val="tx1">
                    <a:lumMod val="95000"/>
                    <a:lumOff val="5000"/>
                  </a:schemeClr>
                </a:solidFill>
                <a:latin typeface="Times New Roman" panose="02020603050405020304" charset="0"/>
                <a:cs typeface="Times New Roman" panose="02020603050405020304" charset="0"/>
              </a:rPr>
              <a:t>Belagavi</a:t>
            </a:r>
            <a:r>
              <a:rPr lang="en-US" sz="1100" dirty="0">
                <a:solidFill>
                  <a:schemeClr val="tx1">
                    <a:lumMod val="95000"/>
                    <a:lumOff val="5000"/>
                  </a:schemeClr>
                </a:solidFill>
                <a:latin typeface="Times New Roman" panose="02020603050405020304" charset="0"/>
                <a:cs typeface="Times New Roman" panose="02020603050405020304" charset="0"/>
              </a:rPr>
              <a:t>, Approved by AICTE, New Delhi &amp; Govt. of Karnataka)</a:t>
            </a:r>
            <a:br>
              <a:rPr lang="en-US" dirty="0">
                <a:solidFill>
                  <a:schemeClr val="tx1">
                    <a:lumMod val="95000"/>
                    <a:lumOff val="5000"/>
                  </a:schemeClr>
                </a:solidFill>
                <a:latin typeface="Times New Roman" panose="02020603050405020304" charset="0"/>
                <a:cs typeface="Times New Roman" panose="02020603050405020304" charset="0"/>
              </a:rPr>
            </a:br>
            <a:r>
              <a:rPr lang="en-US" sz="1200" b="1" dirty="0" err="1">
                <a:solidFill>
                  <a:schemeClr val="tx1">
                    <a:lumMod val="95000"/>
                    <a:lumOff val="5000"/>
                  </a:schemeClr>
                </a:solidFill>
                <a:latin typeface="Times New Roman" panose="02020603050405020304" charset="0"/>
                <a:cs typeface="Times New Roman" panose="02020603050405020304" charset="0"/>
              </a:rPr>
              <a:t>Lakshmipura</a:t>
            </a:r>
            <a:r>
              <a:rPr lang="en-US" sz="1200" b="1" dirty="0">
                <a:solidFill>
                  <a:schemeClr val="tx1">
                    <a:lumMod val="95000"/>
                    <a:lumOff val="5000"/>
                  </a:schemeClr>
                </a:solidFill>
                <a:latin typeface="Times New Roman" panose="02020603050405020304" charset="0"/>
                <a:cs typeface="Times New Roman" panose="02020603050405020304" charset="0"/>
              </a:rPr>
              <a:t> Road, Off-Mysuru-Bengaluru Highway, Srirangapatna</a:t>
            </a:r>
            <a:endParaRPr lang="en-US" sz="1200" b="1" dirty="0">
              <a:solidFill>
                <a:schemeClr val="tx1">
                  <a:lumMod val="95000"/>
                  <a:lumOff val="5000"/>
                </a:schemeClr>
              </a:solidFill>
              <a:latin typeface="Times New Roman" panose="02020603050405020304" charset="0"/>
              <a:cs typeface="Times New Roman" panose="02020603050405020304" charset="0"/>
            </a:endParaRPr>
          </a:p>
          <a:p>
            <a:pPr algn="ctr" eaLnBrk="1" fontAlgn="auto" hangingPunct="1">
              <a:spcBef>
                <a:spcPts val="0"/>
              </a:spcBef>
              <a:spcAft>
                <a:spcPts val="0"/>
              </a:spcAft>
              <a:defRPr/>
            </a:pPr>
            <a:endParaRPr lang="en-US" sz="1200" b="1" dirty="0">
              <a:solidFill>
                <a:schemeClr val="tx1">
                  <a:lumMod val="95000"/>
                  <a:lumOff val="5000"/>
                </a:schemeClr>
              </a:solidFill>
              <a:latin typeface="Times New Roman" panose="02020603050405020304" charset="0"/>
              <a:cs typeface="Times New Roman" panose="02020603050405020304" charset="0"/>
            </a:endParaRPr>
          </a:p>
          <a:p>
            <a:pPr algn="ctr" eaLnBrk="1" fontAlgn="auto" hangingPunct="1">
              <a:spcBef>
                <a:spcPts val="0"/>
              </a:spcBef>
              <a:spcAft>
                <a:spcPts val="0"/>
              </a:spcAft>
              <a:defRPr/>
            </a:pPr>
            <a:r>
              <a:rPr lang="en-US" sz="2100" b="1" dirty="0">
                <a:solidFill>
                  <a:schemeClr val="tx1">
                    <a:lumMod val="95000"/>
                    <a:lumOff val="5000"/>
                  </a:schemeClr>
                </a:solidFill>
                <a:latin typeface="Times New Roman" panose="02020603050405020304" charset="0"/>
                <a:cs typeface="Times New Roman" panose="02020603050405020304" charset="0"/>
              </a:rPr>
              <a:t>DEPARTMENT OF COMPUTER SCIENCE AND ENGINEERING</a:t>
            </a:r>
            <a:endParaRPr lang="en-US" sz="2100" b="1" dirty="0">
              <a:solidFill>
                <a:schemeClr val="tx1">
                  <a:lumMod val="95000"/>
                  <a:lumOff val="5000"/>
                </a:schemeClr>
              </a:solidFill>
              <a:latin typeface="Times New Roman" panose="02020603050405020304" charset="0"/>
              <a:cs typeface="Times New Roman" panose="02020603050405020304" charset="0"/>
            </a:endParaRPr>
          </a:p>
          <a:p>
            <a:pPr algn="ctr" eaLnBrk="1" fontAlgn="auto" hangingPunct="1">
              <a:spcBef>
                <a:spcPts val="0"/>
              </a:spcBef>
              <a:spcAft>
                <a:spcPts val="0"/>
              </a:spcAft>
              <a:defRPr/>
            </a:pPr>
            <a:endParaRPr lang="en-US" sz="600" b="1" dirty="0">
              <a:latin typeface="Times New Roman" panose="02020603050405020304" charset="0"/>
              <a:ea typeface="+mj-ea"/>
              <a:cs typeface="Times New Roman" panose="02020603050405020304" charset="0"/>
            </a:endParaRPr>
          </a:p>
        </p:txBody>
      </p:sp>
      <p:pic>
        <p:nvPicPr>
          <p:cNvPr id="14" name="Picture 13" descr="Imag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475" y="13970"/>
            <a:ext cx="1252855" cy="1376045"/>
          </a:xfrm>
          <a:prstGeom prst="rect">
            <a:avLst/>
          </a:prstGeom>
          <a:blipFill rotWithShape="1">
            <a:blip r:embed="rId4"/>
            <a:tile tx="0" ty="0" sx="100000" sy="100000" flip="none" algn="tl"/>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p:nvPr/>
        </p:nvSpPr>
        <p:spPr>
          <a:xfrm>
            <a:off x="2171700" y="1487170"/>
            <a:ext cx="4801235" cy="645160"/>
          </a:xfrm>
          <a:prstGeom prst="rect">
            <a:avLst/>
          </a:prstGeom>
          <a:noFill/>
        </p:spPr>
        <p:txBody>
          <a:bodyPr wrap="square" rtlCol="0">
            <a:spAutoFit/>
            <a:scene3d>
              <a:camera prst="orthographicFront"/>
              <a:lightRig rig="threePt" dir="t"/>
            </a:scene3d>
          </a:bodyPr>
          <a:p>
            <a:pPr algn="ctr"/>
            <a:r>
              <a:rPr lang="en-US" sz="36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charset="0"/>
                <a:cs typeface="Times New Roman" panose="02020603050405020304" charset="0"/>
              </a:rPr>
              <a:t>Seminar Presentation on</a:t>
            </a:r>
            <a:endParaRPr lang="en-US" sz="36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charset="0"/>
              <a:cs typeface="Times New Roman" panose="02020603050405020304" charset="0"/>
            </a:endParaRPr>
          </a:p>
        </p:txBody>
      </p:sp>
      <p:sp>
        <p:nvSpPr>
          <p:cNvPr id="10" name="TextBox 28"/>
          <p:cNvSpPr txBox="1"/>
          <p:nvPr/>
        </p:nvSpPr>
        <p:spPr>
          <a:xfrm>
            <a:off x="2564130" y="5525770"/>
            <a:ext cx="3261360" cy="1322070"/>
          </a:xfrm>
          <a:prstGeom prst="rect">
            <a:avLst/>
          </a:prstGeom>
          <a:pattFill prst="pct30">
            <a:fgClr>
              <a:schemeClr val="tx2">
                <a:lumMod val="75000"/>
              </a:schemeClr>
            </a:fgClr>
            <a:bgClr>
              <a:schemeClr val="accent1">
                <a:lumMod val="40000"/>
                <a:lumOff val="60000"/>
              </a:schemeClr>
            </a:bgClr>
          </a:patt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rPr>
              <a:t>Under the Supervision Of</a:t>
            </a:r>
            <a:endParaRPr lang="en-US" sz="20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endParaRPr>
          </a:p>
          <a:p>
            <a:pPr algn="ctr"/>
            <a:r>
              <a:rPr 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rPr>
              <a:t>Sowmya B J</a:t>
            </a:r>
            <a:endParaRPr 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a:p>
            <a:pPr algn="ctr"/>
            <a:r>
              <a:rPr 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rPr>
              <a:t>Seminar Guide</a:t>
            </a:r>
            <a:endParaRPr 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a:p>
            <a:pPr algn="ctr"/>
            <a:r>
              <a:rPr 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rPr>
              <a:t>Dept of CSE,MRIT</a:t>
            </a:r>
            <a:endParaRPr 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p:txBody>
      </p:sp>
      <p:sp>
        <p:nvSpPr>
          <p:cNvPr id="11" name="TextBox 21"/>
          <p:cNvSpPr txBox="1"/>
          <p:nvPr/>
        </p:nvSpPr>
        <p:spPr>
          <a:xfrm>
            <a:off x="5890260" y="5525770"/>
            <a:ext cx="3227070" cy="1322070"/>
          </a:xfrm>
          <a:prstGeom prst="rect">
            <a:avLst/>
          </a:prstGeom>
          <a:pattFill prst="pct30">
            <a:fgClr>
              <a:schemeClr val="tx2">
                <a:lumMod val="75000"/>
              </a:schemeClr>
            </a:fgClr>
            <a:bgClr>
              <a:schemeClr val="accent1">
                <a:lumMod val="40000"/>
                <a:lumOff val="60000"/>
              </a:schemeClr>
            </a:bgClr>
          </a:patt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charset="0"/>
                <a:cs typeface="Times New Roman" panose="02020603050405020304" charset="0"/>
              </a:rPr>
              <a:t>Internal Guide</a:t>
            </a:r>
            <a:endParaRPr lang="en-US" sz="2000" dirty="0">
              <a:solidFill>
                <a:schemeClr val="tx1">
                  <a:lumMod val="65000"/>
                </a:schemeClr>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lgn="ctr">
              <a:spcBef>
                <a:spcPct val="0"/>
              </a:spcBef>
            </a:pPr>
            <a:r>
              <a:rPr lang="en-US" alt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rPr>
              <a:t>Sowmya B</a:t>
            </a:r>
            <a:endParaRPr lang="en-US" altLang="en-US" sz="2000" dirty="0">
              <a:latin typeface="Times New Roman" panose="02020603050405020304" charset="0"/>
              <a:cs typeface="Times New Roman" panose="02020603050405020304" charset="0"/>
            </a:endParaRPr>
          </a:p>
          <a:p>
            <a:pPr algn="ctr">
              <a:spcBef>
                <a:spcPct val="0"/>
              </a:spcBef>
            </a:pPr>
            <a:r>
              <a:rPr lang="en-US" alt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rPr>
              <a:t>Asst.Professor &amp; HOD</a:t>
            </a:r>
            <a:endParaRPr lang="en-US" alt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a:p>
            <a:pPr algn="ctr">
              <a:spcBef>
                <a:spcPct val="0"/>
              </a:spcBef>
            </a:pPr>
            <a:r>
              <a:rPr lang="en-US" alt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rPr>
              <a:t>Dept of CSE, MRIT</a:t>
            </a:r>
            <a:endParaRPr lang="en-US" alt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p:txBody>
      </p:sp>
      <p:sp>
        <p:nvSpPr>
          <p:cNvPr id="9" name="Text Box 8"/>
          <p:cNvSpPr txBox="1"/>
          <p:nvPr/>
        </p:nvSpPr>
        <p:spPr>
          <a:xfrm>
            <a:off x="24130" y="5137150"/>
            <a:ext cx="1601470" cy="368300"/>
          </a:xfrm>
          <a:prstGeom prst="rect">
            <a:avLst/>
          </a:prstGeom>
          <a:pattFill prst="pct30">
            <a:fgClr>
              <a:schemeClr val="tx2">
                <a:lumMod val="60000"/>
                <a:lumOff val="40000"/>
              </a:schemeClr>
            </a:fgClr>
            <a:bgClr>
              <a:schemeClr val="bg1"/>
            </a:bgClr>
          </a:pattFill>
        </p:spPr>
        <p:txBody>
          <a:bodyPr wrap="square" rtlCol="0">
            <a:spAutoFit/>
          </a:bodyPr>
          <a:p>
            <a:r>
              <a:rPr lang="en-US">
                <a:solidFill>
                  <a:schemeClr val="tx1">
                    <a:lumMod val="65000"/>
                    <a:lumOff val="35000"/>
                  </a:schemeClr>
                </a:solidFill>
                <a:latin typeface="Times New Roman" panose="02020603050405020304" charset="0"/>
                <a:cs typeface="Times New Roman" panose="02020603050405020304" charset="0"/>
              </a:rPr>
              <a:t>Presented By</a:t>
            </a:r>
            <a:r>
              <a:rPr lang="en-US"/>
              <a:t>,</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4000"/>
          </a:blip>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31777" y="72597"/>
            <a:ext cx="4563764" cy="566420"/>
          </a:xfrm>
          <a:prstGeom prst="rect">
            <a:avLst/>
          </a:prstGeom>
        </p:spPr>
        <p:txBody>
          <a:bodyPr vert="horz" wrap="square" lIns="0" tIns="12700" rIns="0" bIns="0" rtlCol="0">
            <a:spAutoFit/>
          </a:bodyPr>
          <a:lstStyle/>
          <a:p>
            <a:pPr marL="12700">
              <a:lnSpc>
                <a:spcPct val="100000"/>
              </a:lnSpc>
              <a:spcBef>
                <a:spcPts val="100"/>
              </a:spcBef>
            </a:pPr>
            <a:r>
              <a:rPr lang="en-US" sz="3600">
                <a:latin typeface="Times New Roman" panose="02020603050405020304" charset="0"/>
                <a:cs typeface="Times New Roman" panose="02020603050405020304" charset="0"/>
              </a:rPr>
              <a:t>Evolution </a:t>
            </a:r>
            <a:endParaRPr lang="en-US" sz="3600">
              <a:latin typeface="Times New Roman" panose="02020603050405020304" charset="0"/>
              <a:cs typeface="Times New Roman" panose="02020603050405020304" charset="0"/>
            </a:endParaRPr>
          </a:p>
        </p:txBody>
      </p:sp>
      <p:sp>
        <p:nvSpPr>
          <p:cNvPr id="26" name="Text Box 25"/>
          <p:cNvSpPr txBox="1"/>
          <p:nvPr/>
        </p:nvSpPr>
        <p:spPr>
          <a:xfrm>
            <a:off x="241300" y="889635"/>
            <a:ext cx="8643620" cy="5754370"/>
          </a:xfrm>
          <a:prstGeom prst="rect">
            <a:avLst/>
          </a:prstGeom>
          <a:blipFill rotWithShape="1">
            <a:blip r:embed="rId2"/>
            <a:tile tx="0" ty="0" sx="100000" sy="100000" flip="none" algn="tl"/>
          </a:blipFill>
          <a:ln>
            <a:solidFill>
              <a:schemeClr val="accent1"/>
            </a:solidFill>
          </a:ln>
        </p:spPr>
        <p:txBody>
          <a:bodyPr wrap="square" rtlCol="0">
            <a:spAutoFit/>
          </a:bodyPr>
          <a:p>
            <a:pPr marL="285750" indent="-285750" algn="just">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Patrick Debois, who devised the name “DevOps” in 2009 and he is also called as “The Father of DevOps” devised the name “DevOps” in 2009.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word DevOps says itself that it formed by coalescing the two words “Development” and “Operations”.</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This is the time to change the old technology to new technology like DevOps. - “Time to stop wasting money, time to start delivering great software and building systems that scale and last” – Patrick Debois.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most important ones will always be the following: writing features,testing the code, finding flaws (debugging), and deployment of those features to production.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Each of these stages involves a certain team of specialists: developers write code, Quality Assurance (QA) engineers are responsible for testing while system administrators deploy stuff.</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early adopters or the “DevOps Unicorns” like Netflix, Amazon, Google, Etsy, and Snapchat have continuously innovated and showcased successful DevOps model variants like NoOps, ChatOps, and SmartOps.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Over the next 5 years, the DevOps market looks very positive, with many sources forecasting double-digit growth and a higher adoption rate as larger enterprises begin to understand the benefits DevOps can bring in terms of cost reduction and agility.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0000"/>
          </a:blip>
          <a:stretch>
            <a:fillRect/>
          </a:stretch>
        </a:blipFill>
        <a:effectLst/>
      </p:bgPr>
    </p:bg>
    <p:spTree>
      <p:nvGrpSpPr>
        <p:cNvPr id="1" name=""/>
        <p:cNvGrpSpPr/>
        <p:nvPr/>
      </p:nvGrpSpPr>
      <p:grpSpPr/>
      <p:sp>
        <p:nvSpPr>
          <p:cNvPr id="2" name="Title 1"/>
          <p:cNvSpPr>
            <a:spLocks noGrp="1"/>
          </p:cNvSpPr>
          <p:nvPr>
            <p:ph type="ctrTitle"/>
          </p:nvPr>
        </p:nvSpPr>
        <p:spPr>
          <a:xfrm>
            <a:off x="384810" y="164465"/>
            <a:ext cx="2408555" cy="676910"/>
          </a:xfrm>
        </p:spPr>
        <p:txBody>
          <a:bodyPr wrap="square"/>
          <a:p>
            <a:r>
              <a:rPr lang="en-US" sz="4400">
                <a:latin typeface="Times New Roman" panose="02020603050405020304" charset="0"/>
                <a:cs typeface="Times New Roman" panose="02020603050405020304" charset="0"/>
              </a:rPr>
              <a:t>History</a:t>
            </a:r>
            <a:endParaRPr lang="en-US" sz="4400">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384810" y="955040"/>
            <a:ext cx="8434070" cy="5262880"/>
          </a:xfrm>
          <a:blipFill rotWithShape="1">
            <a:blip r:embed="rId2"/>
            <a:tile tx="0" ty="0" sx="100000" sy="100000" flip="none" algn="tl"/>
          </a:blipFill>
        </p:spPr>
        <p:txBody>
          <a:bodyPr wrap="square"/>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If DevOps had a birth certificate, the father’s name would be penned in as Patrick Debois. Patrick was interested in learning IT from every perspective, and in 2007.</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Later, in 2008 during an Agile conference held in Toronto, Canada, a man by the name of Andrew Shafer tried to put together a meetup session entitled “Agile Infrastructure.” </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Initially, the interest was pretty tame and not a whole lot came of it. In June of 2009, John Allspaw and Paul Hammond gave a talk entitled “10+ Deploys a Day: Dev and Ops Cooperation at Flickr.” </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He named the event DevOpsDays, occurring in the last days of October in 2009.</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Finally, in March of 2011, Cameron Haight of Gartner presented his predictions for the trajectory of DevOps over the next few years.</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In a recent study, Rackspace interviewed 700 IT decision makers and found 55% of the organizations had already implemented or adopted DevOps and are looking for enhancements. Further 31% of them plan to use DevOps in the next 2 years.</a:t>
            </a:r>
            <a:endParaRPr lang="en-US" sz="1800" b="1">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0000"/>
          </a:blip>
          <a:tile tx="0" ty="0" sx="100000" sy="100000" flip="none" algn="tl"/>
        </a:blipFill>
        <a:effectLst/>
      </p:bgPr>
    </p:bg>
    <p:spTree>
      <p:nvGrpSpPr>
        <p:cNvPr id="1" name=""/>
        <p:cNvGrpSpPr/>
        <p:nvPr/>
      </p:nvGrpSpPr>
      <p:grpSpPr/>
      <p:sp>
        <p:nvSpPr>
          <p:cNvPr id="2" name="Title 1"/>
          <p:cNvSpPr>
            <a:spLocks noGrp="1"/>
          </p:cNvSpPr>
          <p:nvPr>
            <p:ph type="ctrTitle"/>
          </p:nvPr>
        </p:nvSpPr>
        <p:spPr>
          <a:xfrm>
            <a:off x="384725" y="190903"/>
            <a:ext cx="8374549" cy="492125"/>
          </a:xfrm>
        </p:spPr>
        <p:txBody>
          <a:bodyPr/>
          <a:p>
            <a:r>
              <a:rPr lang="en-US" sz="3200">
                <a:latin typeface="Times New Roman" panose="02020603050405020304" charset="0"/>
                <a:cs typeface="Times New Roman" panose="02020603050405020304" charset="0"/>
              </a:rPr>
              <a:t>Key Concepts and Literature Survey</a:t>
            </a:r>
            <a:endParaRPr lang="en-US" sz="3200">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144145" y="881380"/>
            <a:ext cx="8881745" cy="5657850"/>
          </a:xfrm>
          <a:blipFill rotWithShape="1">
            <a:blip r:embed="rId2"/>
            <a:tile tx="0" ty="0" sx="100000" sy="100000" flip="none" algn="tl"/>
          </a:blipFill>
        </p:spPr>
        <p:txBody>
          <a:bodyPr wrap="square"/>
          <a:p>
            <a:pPr marL="285750" indent="-285750" algn="just">
              <a:lnSpc>
                <a:spcPct val="110000"/>
              </a:lnSpc>
              <a:buFont typeface="Wingdings" panose="05000000000000000000" charset="0"/>
              <a:buChar char="Ø"/>
            </a:pPr>
            <a:r>
              <a:rPr lang="en-US" sz="1600" b="1">
                <a:latin typeface="Times New Roman" panose="02020603050405020304" charset="0"/>
                <a:cs typeface="Times New Roman" panose="02020603050405020304" charset="0"/>
              </a:rPr>
              <a:t>The principles of DevOps are Iterative, Incremental, Collaboration, Quantification, automation, integration and Holistic . Lets discuss below few of the key features of DevOps.</a:t>
            </a: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600" b="1">
                <a:latin typeface="Times New Roman" panose="02020603050405020304" charset="0"/>
                <a:cs typeface="Times New Roman" panose="02020603050405020304" charset="0"/>
              </a:rPr>
              <a:t>In short, the main principles of DevOps are automation, continuous delivery, and fast reaction to feedback. You can find a more detailed explanation of DevOps pillars in the </a:t>
            </a:r>
            <a:r>
              <a:rPr lang="en-US" sz="1600" b="1" u="sng">
                <a:latin typeface="Times New Roman" panose="02020603050405020304" charset="0"/>
                <a:cs typeface="Times New Roman" panose="02020603050405020304" charset="0"/>
              </a:rPr>
              <a:t>CAMS</a:t>
            </a:r>
            <a:r>
              <a:rPr lang="en-US" sz="1600" b="1">
                <a:latin typeface="Times New Roman" panose="02020603050405020304" charset="0"/>
                <a:cs typeface="Times New Roman" panose="02020603050405020304" charset="0"/>
              </a:rPr>
              <a:t> acronym:</a:t>
            </a:r>
            <a:endParaRPr lang="en-US" sz="1600" b="1">
              <a:latin typeface="Times New Roman" panose="02020603050405020304" charset="0"/>
              <a:cs typeface="Times New Roman" panose="02020603050405020304" charset="0"/>
            </a:endParaRPr>
          </a:p>
          <a:p>
            <a:pPr indent="0" algn="just">
              <a:lnSpc>
                <a:spcPct val="110000"/>
              </a:lnSpc>
              <a:buFont typeface="Wingdings" panose="05000000000000000000" charset="0"/>
              <a:buNone/>
            </a:pPr>
            <a:r>
              <a:rPr lang="en-US" sz="1600" b="1">
                <a:latin typeface="Times New Roman" panose="02020603050405020304" charset="0"/>
                <a:cs typeface="Times New Roman" panose="02020603050405020304" charset="0"/>
              </a:rPr>
              <a:t>	</a:t>
            </a:r>
            <a:r>
              <a:rPr lang="en-US" sz="1600" b="1" u="sng">
                <a:latin typeface="Times New Roman" panose="02020603050405020304" charset="0"/>
                <a:cs typeface="Times New Roman" panose="02020603050405020304" charset="0"/>
              </a:rPr>
              <a:t>C</a:t>
            </a:r>
            <a:r>
              <a:rPr lang="en-US" sz="1600" b="1">
                <a:latin typeface="Times New Roman" panose="02020603050405020304" charset="0"/>
                <a:cs typeface="Times New Roman" panose="02020603050405020304" charset="0"/>
              </a:rPr>
              <a:t>ulture represented by human communication, technical processes, and tools</a:t>
            </a:r>
            <a:endParaRPr lang="en-US" sz="1600" b="1">
              <a:latin typeface="Times New Roman" panose="02020603050405020304" charset="0"/>
              <a:cs typeface="Times New Roman" panose="02020603050405020304" charset="0"/>
            </a:endParaRPr>
          </a:p>
          <a:p>
            <a:pPr indent="0" algn="just">
              <a:lnSpc>
                <a:spcPct val="110000"/>
              </a:lnSpc>
              <a:buFont typeface="Wingdings" panose="05000000000000000000" charset="0"/>
              <a:buNone/>
            </a:pPr>
            <a:r>
              <a:rPr lang="en-US" sz="1600" b="1">
                <a:latin typeface="Times New Roman" panose="02020603050405020304" charset="0"/>
                <a:cs typeface="Times New Roman" panose="02020603050405020304" charset="0"/>
              </a:rPr>
              <a:t>	</a:t>
            </a:r>
            <a:r>
              <a:rPr lang="en-US" sz="1600" b="1" u="sng">
                <a:solidFill>
                  <a:schemeClr val="tx1">
                    <a:lumMod val="75000"/>
                    <a:lumOff val="25000"/>
                  </a:schemeClr>
                </a:solidFill>
                <a:latin typeface="Times New Roman" panose="02020603050405020304" charset="0"/>
                <a:cs typeface="Times New Roman" panose="02020603050405020304" charset="0"/>
              </a:rPr>
              <a:t>A</a:t>
            </a:r>
            <a:r>
              <a:rPr lang="en-US" sz="1600" b="1">
                <a:latin typeface="Times New Roman" panose="02020603050405020304" charset="0"/>
                <a:cs typeface="Times New Roman" panose="02020603050405020304" charset="0"/>
              </a:rPr>
              <a:t>utomation of processes</a:t>
            </a:r>
            <a:endParaRPr lang="en-US" sz="1600" b="1">
              <a:latin typeface="Times New Roman" panose="02020603050405020304" charset="0"/>
              <a:cs typeface="Times New Roman" panose="02020603050405020304" charset="0"/>
            </a:endParaRPr>
          </a:p>
          <a:p>
            <a:pPr indent="0" algn="just">
              <a:lnSpc>
                <a:spcPct val="110000"/>
              </a:lnSpc>
              <a:buFont typeface="Wingdings" panose="05000000000000000000" charset="0"/>
              <a:buNone/>
            </a:pPr>
            <a:r>
              <a:rPr lang="en-US" sz="1600" b="1">
                <a:latin typeface="Times New Roman" panose="02020603050405020304" charset="0"/>
                <a:cs typeface="Times New Roman" panose="02020603050405020304" charset="0"/>
              </a:rPr>
              <a:t>	</a:t>
            </a:r>
            <a:r>
              <a:rPr lang="en-US" sz="1600" b="1" u="sng">
                <a:latin typeface="Times New Roman" panose="02020603050405020304" charset="0"/>
                <a:cs typeface="Times New Roman" panose="02020603050405020304" charset="0"/>
              </a:rPr>
              <a:t>M</a:t>
            </a:r>
            <a:r>
              <a:rPr lang="en-US" sz="1600" b="1">
                <a:latin typeface="Times New Roman" panose="02020603050405020304" charset="0"/>
                <a:cs typeface="Times New Roman" panose="02020603050405020304" charset="0"/>
              </a:rPr>
              <a:t>easurement of KPIs.</a:t>
            </a: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600" b="1">
                <a:latin typeface="Times New Roman" panose="02020603050405020304" charset="0"/>
                <a:cs typeface="Times New Roman" panose="02020603050405020304" charset="0"/>
              </a:rPr>
              <a:t>This paper deals with a systematic literature review which focus on the general term DevOps. The literature review includes all relevant literature which doesn't rely only on one research methodology, one set of journals, or one geographic region. </a:t>
            </a: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600" b="1">
                <a:latin typeface="Times New Roman" panose="02020603050405020304" charset="0"/>
                <a:cs typeface="Times New Roman" panose="02020603050405020304" charset="0"/>
              </a:rPr>
              <a:t>The search is processed in IEEE Xplore, ACM Digital Library and EBSCO Information Services.</a:t>
            </a: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600" b="1">
                <a:latin typeface="Times New Roman" panose="02020603050405020304" charset="0"/>
                <a:cs typeface="Times New Roman" panose="02020603050405020304" charset="0"/>
              </a:rPr>
              <a:t> </a:t>
            </a: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600" b="1">
                <a:latin typeface="Times New Roman" panose="02020603050405020304" charset="0"/>
                <a:cs typeface="Times New Roman" panose="02020603050405020304" charset="0"/>
              </a:rPr>
              <a:t>DevOps is an evolution of the agile movement [8]. Agile Software Development advocates small release iterations with customer reviews.</a:t>
            </a: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endParaRPr lang="en-US" sz="16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600" b="1">
                <a:latin typeface="Times New Roman" panose="02020603050405020304" charset="0"/>
                <a:cs typeface="Times New Roman" panose="02020603050405020304" charset="0"/>
              </a:rPr>
              <a:t>Theoretically, this structure provides higher stability for software in production. However, in practice.</a:t>
            </a:r>
            <a:endParaRPr lang="en-US" sz="1600" b="1">
              <a:latin typeface="Times New Roman" panose="02020603050405020304" charset="0"/>
              <a:cs typeface="Times New Roman" panose="02020603050405020304" charset="0"/>
            </a:endParaRPr>
          </a:p>
          <a:p>
            <a:pPr marL="285750" indent="-285750" algn="just"/>
            <a:endParaRPr lang="en-US" sz="1600" b="1">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0000"/>
          </a:blip>
          <a:stretch>
            <a:fillRect/>
          </a:stretch>
        </a:blipFill>
        <a:effectLst/>
      </p:bgPr>
    </p:bg>
    <p:spTree>
      <p:nvGrpSpPr>
        <p:cNvPr id="1" name=""/>
        <p:cNvGrpSpPr/>
        <p:nvPr/>
      </p:nvGrpSpPr>
      <p:grpSpPr/>
      <p:sp>
        <p:nvSpPr>
          <p:cNvPr id="2" name="Title 1"/>
          <p:cNvSpPr>
            <a:spLocks noGrp="1"/>
          </p:cNvSpPr>
          <p:nvPr>
            <p:ph type="ctrTitle"/>
          </p:nvPr>
        </p:nvSpPr>
        <p:spPr>
          <a:xfrm>
            <a:off x="276860" y="153035"/>
            <a:ext cx="4337050" cy="615315"/>
          </a:xfrm>
          <a:pattFill prst="pct20">
            <a:fgClr>
              <a:schemeClr val="bg2"/>
            </a:fgClr>
            <a:bgClr>
              <a:schemeClr val="tx2">
                <a:lumMod val="60000"/>
                <a:lumOff val="40000"/>
              </a:schemeClr>
            </a:bgClr>
          </a:pattFill>
        </p:spPr>
        <p:txBody>
          <a:bodyPr wrap="square"/>
          <a:p>
            <a:r>
              <a:rPr lang="en-US" sz="4000">
                <a:latin typeface="Times New Roman" panose="02020603050405020304" charset="0"/>
                <a:cs typeface="Times New Roman" panose="02020603050405020304" charset="0"/>
              </a:rPr>
              <a:t>Devops Architecture</a:t>
            </a:r>
            <a:endParaRPr lang="en-US" sz="4000">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476250" y="5128895"/>
            <a:ext cx="7860030" cy="1384935"/>
          </a:xfrm>
          <a:blipFill rotWithShape="1">
            <a:blip r:embed="rId2"/>
          </a:blipFill>
        </p:spPr>
        <p:txBody>
          <a:bodyPr wrap="square"/>
          <a:p>
            <a:pPr marL="285750" indent="-285750" algn="just">
              <a:buFont typeface="Wingdings" panose="05000000000000000000" charset="0"/>
              <a:buChar char="Ø"/>
            </a:pPr>
            <a:r>
              <a:rPr lang="en-US" sz="1800">
                <a:latin typeface="Times New Roman" panose="02020603050405020304" charset="0"/>
                <a:cs typeface="Times New Roman" panose="02020603050405020304" charset="0"/>
              </a:rPr>
              <a:t>The proposed system architecture contains the three phases known as </a:t>
            </a:r>
            <a:r>
              <a:rPr lang="en-US" sz="1800" b="1">
                <a:latin typeface="Times New Roman" panose="02020603050405020304" charset="0"/>
                <a:cs typeface="Times New Roman" panose="02020603050405020304" charset="0"/>
              </a:rPr>
              <a:t>DEV, STG and PRD</a:t>
            </a:r>
            <a:r>
              <a:rPr lang="en-US" sz="1800">
                <a:latin typeface="Times New Roman" panose="02020603050405020304" charset="0"/>
                <a:cs typeface="Times New Roman" panose="02020603050405020304" charset="0"/>
              </a:rPr>
              <a:t>. </a:t>
            </a:r>
            <a:endParaRPr lang="en-US" sz="180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sz="180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sz="1800">
                <a:latin typeface="Times New Roman" panose="02020603050405020304" charset="0"/>
                <a:cs typeface="Times New Roman" panose="02020603050405020304" charset="0"/>
              </a:rPr>
              <a:t>These three phases are explained here with some of the tools required to work in these phases.</a:t>
            </a:r>
            <a:endParaRPr lang="en-US" sz="1800">
              <a:latin typeface="Times New Roman" panose="02020603050405020304" charset="0"/>
              <a:cs typeface="Times New Roman" panose="02020603050405020304" charset="0"/>
            </a:endParaRPr>
          </a:p>
        </p:txBody>
      </p:sp>
      <p:sp>
        <p:nvSpPr>
          <p:cNvPr id="5" name="object 3"/>
          <p:cNvSpPr/>
          <p:nvPr/>
        </p:nvSpPr>
        <p:spPr>
          <a:xfrm>
            <a:off x="384810" y="929640"/>
            <a:ext cx="8375015" cy="4053840"/>
          </a:xfrm>
          <a:prstGeom prst="rect">
            <a:avLst/>
          </a:prstGeom>
          <a:blipFill>
            <a:blip r:embed="rId3" cstate="print"/>
            <a:stretch>
              <a:fillRect/>
            </a:stretch>
          </a:blipFill>
        </p:spPr>
        <p:txBody>
          <a:bodyPr wrap="square" lIns="0" tIns="0" rIns="0" bIns="0" rtlCol="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0000"/>
          </a:blip>
          <a:stretch>
            <a:fillRect/>
          </a:stretch>
        </a:blipFill>
        <a:effectLst/>
      </p:bgPr>
    </p:bg>
    <p:spTree>
      <p:nvGrpSpPr>
        <p:cNvPr id="1" name=""/>
        <p:cNvGrpSpPr/>
        <p:nvPr/>
      </p:nvGrpSpPr>
      <p:grpSpPr/>
      <p:sp>
        <p:nvSpPr>
          <p:cNvPr id="5" name="object 5"/>
          <p:cNvSpPr txBox="1"/>
          <p:nvPr/>
        </p:nvSpPr>
        <p:spPr>
          <a:xfrm>
            <a:off x="290830" y="1000125"/>
            <a:ext cx="8670290" cy="5700395"/>
          </a:xfrm>
          <a:prstGeom prst="rect">
            <a:avLst/>
          </a:prstGeom>
          <a:blipFill rotWithShape="1">
            <a:blip r:embed="rId2"/>
            <a:tile tx="0" ty="0" sx="100000" sy="100000" flip="none" algn="tl"/>
          </a:blipFill>
        </p:spPr>
        <p:txBody>
          <a:bodyPr vert="horz" wrap="square" lIns="0" tIns="99060" rIns="0" bIns="0" rtlCol="0">
            <a:spAutoFit/>
          </a:bodyPr>
          <a:p>
            <a:pPr marL="355600" marR="906780" indent="-342900" algn="just">
              <a:lnSpc>
                <a:spcPct val="70000"/>
              </a:lnSpc>
              <a:spcBef>
                <a:spcPts val="780"/>
              </a:spcBef>
              <a:buClr>
                <a:srgbClr val="40B9D2"/>
              </a:buClr>
              <a:buFont typeface="Wingdings" panose="05000000000000000000" charset="0"/>
              <a:buChar char="Ø"/>
              <a:tabLst>
                <a:tab pos="195580" algn="l"/>
              </a:tabLst>
            </a:pPr>
            <a:r>
              <a:rPr sz="2400" spc="-5" dirty="0">
                <a:solidFill>
                  <a:srgbClr val="585858"/>
                </a:solidFill>
                <a:latin typeface="Times New Roman" panose="02020603050405020304" charset="0"/>
                <a:cs typeface="Times New Roman" panose="02020603050405020304" charset="0"/>
              </a:rPr>
              <a:t>While designing DevOps Architecture </a:t>
            </a:r>
            <a:r>
              <a:rPr sz="2400" spc="-10" dirty="0">
                <a:solidFill>
                  <a:srgbClr val="585858"/>
                </a:solidFill>
                <a:latin typeface="Times New Roman" panose="02020603050405020304" charset="0"/>
                <a:cs typeface="Times New Roman" panose="02020603050405020304" charset="0"/>
              </a:rPr>
              <a:t>the </a:t>
            </a:r>
            <a:r>
              <a:rPr sz="2400" spc="-5" dirty="0">
                <a:solidFill>
                  <a:srgbClr val="585858"/>
                </a:solidFill>
                <a:latin typeface="Times New Roman" panose="02020603050405020304" charset="0"/>
                <a:cs typeface="Times New Roman" panose="02020603050405020304" charset="0"/>
              </a:rPr>
              <a:t>below points to </a:t>
            </a:r>
            <a:r>
              <a:rPr sz="2400" dirty="0">
                <a:solidFill>
                  <a:srgbClr val="585858"/>
                </a:solidFill>
                <a:latin typeface="Times New Roman" panose="02020603050405020304" charset="0"/>
                <a:cs typeface="Times New Roman" panose="02020603050405020304" charset="0"/>
              </a:rPr>
              <a:t>be  </a:t>
            </a:r>
            <a:r>
              <a:rPr sz="2400" spc="-5" dirty="0">
                <a:solidFill>
                  <a:srgbClr val="585858"/>
                </a:solidFill>
                <a:latin typeface="Times New Roman" panose="02020603050405020304" charset="0"/>
                <a:cs typeface="Times New Roman" panose="02020603050405020304" charset="0"/>
              </a:rPr>
              <a:t>considered…</a:t>
            </a:r>
            <a:endParaRPr sz="2400">
              <a:latin typeface="Times New Roman" panose="02020603050405020304" charset="0"/>
              <a:cs typeface="Times New Roman" panose="02020603050405020304" charset="0"/>
            </a:endParaRPr>
          </a:p>
          <a:p>
            <a:pPr marL="355600" indent="-342900" algn="just">
              <a:lnSpc>
                <a:spcPts val="2120"/>
              </a:lnSpc>
              <a:spcBef>
                <a:spcPts val="520"/>
              </a:spcBef>
              <a:buClr>
                <a:srgbClr val="40B9D2"/>
              </a:buClr>
              <a:buFont typeface="Wingdings" panose="05000000000000000000" charset="0"/>
              <a:buChar char="Ø"/>
              <a:tabLst>
                <a:tab pos="195580" algn="l"/>
              </a:tabLst>
            </a:pPr>
            <a:r>
              <a:rPr sz="2400" b="1" spc="-5" dirty="0">
                <a:solidFill>
                  <a:srgbClr val="585858"/>
                </a:solidFill>
                <a:latin typeface="Times New Roman" panose="02020603050405020304" charset="0"/>
                <a:cs typeface="Times New Roman" panose="02020603050405020304" charset="0"/>
              </a:rPr>
              <a:t>Designers must </a:t>
            </a:r>
            <a:r>
              <a:rPr sz="2400" b="1" spc="-10" dirty="0">
                <a:solidFill>
                  <a:srgbClr val="585858"/>
                </a:solidFill>
                <a:latin typeface="Times New Roman" panose="02020603050405020304" charset="0"/>
                <a:cs typeface="Times New Roman" panose="02020603050405020304" charset="0"/>
              </a:rPr>
              <a:t>thoroughly </a:t>
            </a:r>
            <a:r>
              <a:rPr sz="2400" b="1" spc="-5" dirty="0">
                <a:solidFill>
                  <a:srgbClr val="585858"/>
                </a:solidFill>
                <a:latin typeface="Times New Roman" panose="02020603050405020304" charset="0"/>
                <a:cs typeface="Times New Roman" panose="02020603050405020304" charset="0"/>
              </a:rPr>
              <a:t>understand customer use</a:t>
            </a:r>
            <a:r>
              <a:rPr sz="2400" b="1" spc="90" dirty="0">
                <a:solidFill>
                  <a:srgbClr val="585858"/>
                </a:solidFill>
                <a:latin typeface="Times New Roman" panose="02020603050405020304" charset="0"/>
                <a:cs typeface="Times New Roman" panose="02020603050405020304" charset="0"/>
              </a:rPr>
              <a:t> </a:t>
            </a:r>
            <a:r>
              <a:rPr sz="2400" b="1" spc="-5" dirty="0">
                <a:solidFill>
                  <a:srgbClr val="585858"/>
                </a:solidFill>
                <a:latin typeface="Times New Roman" panose="02020603050405020304" charset="0"/>
                <a:cs typeface="Times New Roman" panose="02020603050405020304" charset="0"/>
              </a:rPr>
              <a:t>cases:</a:t>
            </a:r>
            <a:endParaRPr sz="2400">
              <a:latin typeface="Times New Roman" panose="02020603050405020304" charset="0"/>
              <a:cs typeface="Times New Roman" panose="02020603050405020304" charset="0"/>
            </a:endParaRPr>
          </a:p>
          <a:p>
            <a:pPr marL="858520" marR="193675" lvl="1" indent="-342900" algn="just">
              <a:lnSpc>
                <a:spcPct val="70000"/>
              </a:lnSpc>
              <a:spcBef>
                <a:spcPts val="450"/>
              </a:spcBef>
              <a:buClr>
                <a:srgbClr val="40B9D2"/>
              </a:buClr>
              <a:buFont typeface="Wingdings" panose="05000000000000000000" charset="0"/>
              <a:buChar char="Ø"/>
              <a:tabLst>
                <a:tab pos="698500" algn="l"/>
              </a:tabLst>
            </a:pPr>
            <a:r>
              <a:rPr sz="2000" spc="-10" dirty="0">
                <a:solidFill>
                  <a:srgbClr val="585858"/>
                </a:solidFill>
                <a:latin typeface="Times New Roman" panose="02020603050405020304" charset="0"/>
                <a:cs typeface="Times New Roman" panose="02020603050405020304" charset="0"/>
              </a:rPr>
              <a:t>Usability, </a:t>
            </a:r>
            <a:r>
              <a:rPr sz="2000" spc="-5" dirty="0">
                <a:solidFill>
                  <a:srgbClr val="585858"/>
                </a:solidFill>
                <a:latin typeface="Times New Roman" panose="02020603050405020304" charset="0"/>
                <a:cs typeface="Times New Roman" panose="02020603050405020304" charset="0"/>
              </a:rPr>
              <a:t>reliability, scaling, availability, testability </a:t>
            </a:r>
            <a:r>
              <a:rPr sz="2000" dirty="0">
                <a:solidFill>
                  <a:srgbClr val="585858"/>
                </a:solidFill>
                <a:latin typeface="Times New Roman" panose="02020603050405020304" charset="0"/>
                <a:cs typeface="Times New Roman" panose="02020603050405020304" charset="0"/>
              </a:rPr>
              <a:t>and </a:t>
            </a:r>
            <a:r>
              <a:rPr sz="2000" spc="-5" dirty="0">
                <a:solidFill>
                  <a:srgbClr val="585858"/>
                </a:solidFill>
                <a:latin typeface="Times New Roman" panose="02020603050405020304" charset="0"/>
                <a:cs typeface="Times New Roman" panose="02020603050405020304" charset="0"/>
              </a:rPr>
              <a:t>supportability  </a:t>
            </a:r>
            <a:r>
              <a:rPr sz="2000" dirty="0">
                <a:solidFill>
                  <a:srgbClr val="585858"/>
                </a:solidFill>
                <a:latin typeface="Times New Roman" panose="02020603050405020304" charset="0"/>
                <a:cs typeface="Times New Roman" panose="02020603050405020304" charset="0"/>
              </a:rPr>
              <a:t>are more important </a:t>
            </a:r>
            <a:r>
              <a:rPr sz="2000" spc="-5" dirty="0">
                <a:solidFill>
                  <a:srgbClr val="585858"/>
                </a:solidFill>
                <a:latin typeface="Times New Roman" panose="02020603050405020304" charset="0"/>
                <a:cs typeface="Times New Roman" panose="02020603050405020304" charset="0"/>
              </a:rPr>
              <a:t>than </a:t>
            </a:r>
            <a:r>
              <a:rPr sz="2000" dirty="0">
                <a:solidFill>
                  <a:srgbClr val="585858"/>
                </a:solidFill>
                <a:latin typeface="Times New Roman" panose="02020603050405020304" charset="0"/>
                <a:cs typeface="Times New Roman" panose="02020603050405020304" charset="0"/>
              </a:rPr>
              <a:t>individual features! Quality over </a:t>
            </a:r>
            <a:r>
              <a:rPr sz="2000" spc="-5" dirty="0">
                <a:solidFill>
                  <a:srgbClr val="585858"/>
                </a:solidFill>
                <a:latin typeface="Times New Roman" panose="02020603050405020304" charset="0"/>
                <a:cs typeface="Times New Roman" panose="02020603050405020304" charset="0"/>
              </a:rPr>
              <a:t>quantity </a:t>
            </a:r>
            <a:r>
              <a:rPr sz="2000" dirty="0">
                <a:solidFill>
                  <a:srgbClr val="585858"/>
                </a:solidFill>
                <a:latin typeface="Times New Roman" panose="02020603050405020304" charset="0"/>
                <a:cs typeface="Times New Roman" panose="02020603050405020304" charset="0"/>
              </a:rPr>
              <a:t>is  recommended. </a:t>
            </a:r>
            <a:endParaRPr sz="2000" dirty="0">
              <a:solidFill>
                <a:srgbClr val="585858"/>
              </a:solidFill>
              <a:latin typeface="Times New Roman" panose="02020603050405020304" charset="0"/>
              <a:cs typeface="Times New Roman" panose="02020603050405020304" charset="0"/>
            </a:endParaRPr>
          </a:p>
          <a:p>
            <a:pPr marL="858520" marR="193675" lvl="1" indent="-342900" algn="just">
              <a:lnSpc>
                <a:spcPct val="70000"/>
              </a:lnSpc>
              <a:spcBef>
                <a:spcPts val="450"/>
              </a:spcBef>
              <a:buClr>
                <a:srgbClr val="40B9D2"/>
              </a:buClr>
              <a:buFont typeface="Wingdings" panose="05000000000000000000" charset="0"/>
              <a:buChar char="Ø"/>
              <a:tabLst>
                <a:tab pos="698500" algn="l"/>
              </a:tabLst>
            </a:pPr>
            <a:r>
              <a:rPr sz="2000" spc="-5" dirty="0">
                <a:solidFill>
                  <a:srgbClr val="585858"/>
                </a:solidFill>
                <a:latin typeface="Times New Roman" panose="02020603050405020304" charset="0"/>
                <a:cs typeface="Times New Roman" panose="02020603050405020304" charset="0"/>
              </a:rPr>
              <a:t>Designs </a:t>
            </a:r>
            <a:r>
              <a:rPr sz="2000" dirty="0">
                <a:solidFill>
                  <a:srgbClr val="585858"/>
                </a:solidFill>
                <a:latin typeface="Times New Roman" panose="02020603050405020304" charset="0"/>
                <a:cs typeface="Times New Roman" panose="02020603050405020304" charset="0"/>
              </a:rPr>
              <a:t>that </a:t>
            </a:r>
            <a:r>
              <a:rPr sz="2000" spc="-5" dirty="0">
                <a:solidFill>
                  <a:srgbClr val="585858"/>
                </a:solidFill>
                <a:latin typeface="Times New Roman" panose="02020603050405020304" charset="0"/>
                <a:cs typeface="Times New Roman" panose="02020603050405020304" charset="0"/>
              </a:rPr>
              <a:t>anticipate </a:t>
            </a:r>
            <a:r>
              <a:rPr sz="2000" dirty="0">
                <a:solidFill>
                  <a:srgbClr val="585858"/>
                </a:solidFill>
                <a:latin typeface="Times New Roman" panose="02020603050405020304" charset="0"/>
                <a:cs typeface="Times New Roman" panose="02020603050405020304" charset="0"/>
              </a:rPr>
              <a:t>actual </a:t>
            </a:r>
            <a:r>
              <a:rPr sz="2000" spc="-5" dirty="0">
                <a:solidFill>
                  <a:srgbClr val="585858"/>
                </a:solidFill>
                <a:latin typeface="Times New Roman" panose="02020603050405020304" charset="0"/>
                <a:cs typeface="Times New Roman" panose="02020603050405020304" charset="0"/>
              </a:rPr>
              <a:t>customer usage </a:t>
            </a:r>
            <a:r>
              <a:rPr sz="2000" dirty="0">
                <a:solidFill>
                  <a:srgbClr val="585858"/>
                </a:solidFill>
                <a:latin typeface="Times New Roman" panose="02020603050405020304" charset="0"/>
                <a:cs typeface="Times New Roman" panose="02020603050405020304" charset="0"/>
              </a:rPr>
              <a:t>are </a:t>
            </a:r>
            <a:r>
              <a:rPr sz="2000" spc="-5" dirty="0">
                <a:solidFill>
                  <a:srgbClr val="585858"/>
                </a:solidFill>
                <a:latin typeface="Times New Roman" panose="02020603050405020304" charset="0"/>
                <a:cs typeface="Times New Roman" panose="02020603050405020304" charset="0"/>
              </a:rPr>
              <a:t>the  most</a:t>
            </a:r>
            <a:r>
              <a:rPr sz="2000" spc="-15" dirty="0">
                <a:solidFill>
                  <a:srgbClr val="585858"/>
                </a:solidFill>
                <a:latin typeface="Times New Roman" panose="02020603050405020304" charset="0"/>
                <a:cs typeface="Times New Roman" panose="02020603050405020304" charset="0"/>
              </a:rPr>
              <a:t> </a:t>
            </a:r>
            <a:r>
              <a:rPr sz="2000" spc="-5" dirty="0">
                <a:solidFill>
                  <a:srgbClr val="585858"/>
                </a:solidFill>
                <a:latin typeface="Times New Roman" panose="02020603050405020304" charset="0"/>
                <a:cs typeface="Times New Roman" panose="02020603050405020304" charset="0"/>
              </a:rPr>
              <a:t>successful.</a:t>
            </a:r>
            <a:endParaRPr sz="2000">
              <a:latin typeface="Times New Roman" panose="02020603050405020304" charset="0"/>
              <a:cs typeface="Times New Roman" panose="02020603050405020304" charset="0"/>
            </a:endParaRPr>
          </a:p>
          <a:p>
            <a:pPr marL="355600" indent="-342900" algn="just">
              <a:lnSpc>
                <a:spcPts val="2120"/>
              </a:lnSpc>
              <a:spcBef>
                <a:spcPts val="820"/>
              </a:spcBef>
              <a:buClr>
                <a:srgbClr val="40B9D2"/>
              </a:buClr>
              <a:buFont typeface="Wingdings" panose="05000000000000000000" charset="0"/>
              <a:buChar char="Ø"/>
              <a:tabLst>
                <a:tab pos="195580" algn="l"/>
              </a:tabLst>
            </a:pPr>
            <a:r>
              <a:rPr sz="2400" b="1" spc="-10" dirty="0">
                <a:solidFill>
                  <a:srgbClr val="585858"/>
                </a:solidFill>
                <a:latin typeface="Times New Roman" panose="02020603050405020304" charset="0"/>
                <a:cs typeface="Times New Roman" panose="02020603050405020304" charset="0"/>
              </a:rPr>
              <a:t>The </a:t>
            </a:r>
            <a:r>
              <a:rPr sz="2400" b="1" spc="-5" dirty="0">
                <a:solidFill>
                  <a:srgbClr val="585858"/>
                </a:solidFill>
                <a:latin typeface="Times New Roman" panose="02020603050405020304" charset="0"/>
                <a:cs typeface="Times New Roman" panose="02020603050405020304" charset="0"/>
              </a:rPr>
              <a:t>culture needs to support</a:t>
            </a:r>
            <a:r>
              <a:rPr sz="2400" b="1" spc="35" dirty="0">
                <a:solidFill>
                  <a:srgbClr val="585858"/>
                </a:solidFill>
                <a:latin typeface="Times New Roman" panose="02020603050405020304" charset="0"/>
                <a:cs typeface="Times New Roman" panose="02020603050405020304" charset="0"/>
              </a:rPr>
              <a:t> </a:t>
            </a:r>
            <a:r>
              <a:rPr sz="2400" b="1" spc="-5" dirty="0">
                <a:solidFill>
                  <a:srgbClr val="585858"/>
                </a:solidFill>
                <a:latin typeface="Times New Roman" panose="02020603050405020304" charset="0"/>
                <a:cs typeface="Times New Roman" panose="02020603050405020304" charset="0"/>
              </a:rPr>
              <a:t>designers:</a:t>
            </a:r>
            <a:endParaRPr sz="2400">
              <a:latin typeface="Times New Roman" panose="02020603050405020304" charset="0"/>
              <a:cs typeface="Times New Roman" panose="02020603050405020304" charset="0"/>
            </a:endParaRPr>
          </a:p>
          <a:p>
            <a:pPr marL="858520" marR="7620" lvl="1" indent="-342900" algn="just">
              <a:lnSpc>
                <a:spcPct val="70000"/>
              </a:lnSpc>
              <a:spcBef>
                <a:spcPts val="455"/>
              </a:spcBef>
              <a:buClr>
                <a:srgbClr val="40B9D2"/>
              </a:buClr>
              <a:buFont typeface="Wingdings" panose="05000000000000000000" charset="0"/>
              <a:buChar char="Ø"/>
              <a:tabLst>
                <a:tab pos="698500" algn="l"/>
              </a:tabLst>
            </a:pPr>
            <a:r>
              <a:rPr sz="2000" dirty="0">
                <a:solidFill>
                  <a:srgbClr val="585858"/>
                </a:solidFill>
                <a:latin typeface="Times New Roman" panose="02020603050405020304" charset="0"/>
                <a:cs typeface="Times New Roman" panose="02020603050405020304" charset="0"/>
              </a:rPr>
              <a:t>Leaders must </a:t>
            </a:r>
            <a:r>
              <a:rPr sz="2000" spc="-5" dirty="0">
                <a:solidFill>
                  <a:srgbClr val="585858"/>
                </a:solidFill>
                <a:latin typeface="Times New Roman" panose="02020603050405020304" charset="0"/>
                <a:cs typeface="Times New Roman" panose="02020603050405020304" charset="0"/>
              </a:rPr>
              <a:t>support the </a:t>
            </a:r>
            <a:r>
              <a:rPr sz="2000" dirty="0">
                <a:solidFill>
                  <a:srgbClr val="585858"/>
                </a:solidFill>
                <a:latin typeface="Times New Roman" panose="02020603050405020304" charset="0"/>
                <a:cs typeface="Times New Roman" panose="02020603050405020304" charset="0"/>
              </a:rPr>
              <a:t>designers with </a:t>
            </a:r>
            <a:r>
              <a:rPr sz="2000" spc="-5" dirty="0">
                <a:solidFill>
                  <a:srgbClr val="585858"/>
                </a:solidFill>
                <a:latin typeface="Times New Roman" panose="02020603050405020304" charset="0"/>
                <a:cs typeface="Times New Roman" panose="02020603050405020304" charset="0"/>
              </a:rPr>
              <a:t>motivation, </a:t>
            </a:r>
            <a:r>
              <a:rPr sz="2000" dirty="0">
                <a:solidFill>
                  <a:srgbClr val="585858"/>
                </a:solidFill>
                <a:latin typeface="Times New Roman" panose="02020603050405020304" charset="0"/>
                <a:cs typeface="Times New Roman" panose="02020603050405020304" charset="0"/>
              </a:rPr>
              <a:t>mentoring and  training. No </a:t>
            </a:r>
            <a:r>
              <a:rPr sz="2000" spc="-5" dirty="0">
                <a:solidFill>
                  <a:srgbClr val="585858"/>
                </a:solidFill>
                <a:latin typeface="Times New Roman" panose="02020603050405020304" charset="0"/>
                <a:cs typeface="Times New Roman" panose="02020603050405020304" charset="0"/>
              </a:rPr>
              <a:t>designer can </a:t>
            </a:r>
            <a:r>
              <a:rPr sz="2000" dirty="0">
                <a:solidFill>
                  <a:srgbClr val="585858"/>
                </a:solidFill>
                <a:latin typeface="Times New Roman" panose="02020603050405020304" charset="0"/>
                <a:cs typeface="Times New Roman" panose="02020603050405020304" charset="0"/>
              </a:rPr>
              <a:t>be expected </a:t>
            </a:r>
            <a:r>
              <a:rPr sz="2000" spc="-5" dirty="0">
                <a:solidFill>
                  <a:srgbClr val="585858"/>
                </a:solidFill>
                <a:latin typeface="Times New Roman" panose="02020603050405020304" charset="0"/>
                <a:cs typeface="Times New Roman" panose="02020603050405020304" charset="0"/>
              </a:rPr>
              <a:t>to </a:t>
            </a:r>
            <a:r>
              <a:rPr sz="2000" dirty="0">
                <a:solidFill>
                  <a:srgbClr val="585858"/>
                </a:solidFill>
                <a:latin typeface="Times New Roman" panose="02020603050405020304" charset="0"/>
                <a:cs typeface="Times New Roman" panose="02020603050405020304" charset="0"/>
              </a:rPr>
              <a:t>know everything. </a:t>
            </a:r>
            <a:r>
              <a:rPr sz="2000" spc="-15" dirty="0">
                <a:solidFill>
                  <a:srgbClr val="585858"/>
                </a:solidFill>
                <a:latin typeface="Times New Roman" panose="02020603050405020304" charset="0"/>
                <a:cs typeface="Times New Roman" panose="02020603050405020304" charset="0"/>
              </a:rPr>
              <a:t>It’s </a:t>
            </a:r>
            <a:r>
              <a:rPr sz="2000" dirty="0">
                <a:solidFill>
                  <a:srgbClr val="585858"/>
                </a:solidFill>
                <a:latin typeface="Times New Roman" panose="02020603050405020304" charset="0"/>
                <a:cs typeface="Times New Roman" panose="02020603050405020304" charset="0"/>
              </a:rPr>
              <a:t>OK for  designers </a:t>
            </a:r>
            <a:r>
              <a:rPr sz="2000" spc="-5" dirty="0">
                <a:solidFill>
                  <a:srgbClr val="585858"/>
                </a:solidFill>
                <a:latin typeface="Times New Roman" panose="02020603050405020304" charset="0"/>
                <a:cs typeface="Times New Roman" panose="02020603050405020304" charset="0"/>
              </a:rPr>
              <a:t>to </a:t>
            </a:r>
            <a:r>
              <a:rPr sz="2000" spc="-10" dirty="0">
                <a:solidFill>
                  <a:srgbClr val="585858"/>
                </a:solidFill>
                <a:latin typeface="Times New Roman" panose="02020603050405020304" charset="0"/>
                <a:cs typeface="Times New Roman" panose="02020603050405020304" charset="0"/>
              </a:rPr>
              <a:t>make </a:t>
            </a:r>
            <a:r>
              <a:rPr sz="2000" spc="-5" dirty="0">
                <a:solidFill>
                  <a:srgbClr val="585858"/>
                </a:solidFill>
                <a:latin typeface="Times New Roman" panose="02020603050405020304" charset="0"/>
                <a:cs typeface="Times New Roman" panose="02020603050405020304" charset="0"/>
              </a:rPr>
              <a:t>some mistakes </a:t>
            </a:r>
            <a:r>
              <a:rPr sz="2000" dirty="0">
                <a:solidFill>
                  <a:srgbClr val="585858"/>
                </a:solidFill>
                <a:latin typeface="Times New Roman" panose="02020603050405020304" charset="0"/>
                <a:cs typeface="Times New Roman" panose="02020603050405020304" charset="0"/>
              </a:rPr>
              <a:t>if lessons are learned and  improvement </a:t>
            </a:r>
            <a:r>
              <a:rPr sz="2000" spc="-5" dirty="0">
                <a:solidFill>
                  <a:srgbClr val="585858"/>
                </a:solidFill>
                <a:latin typeface="Times New Roman" panose="02020603050405020304" charset="0"/>
                <a:cs typeface="Times New Roman" panose="02020603050405020304" charset="0"/>
              </a:rPr>
              <a:t>quickly </a:t>
            </a:r>
            <a:r>
              <a:rPr sz="2000" dirty="0">
                <a:solidFill>
                  <a:srgbClr val="585858"/>
                </a:solidFill>
                <a:latin typeface="Times New Roman" panose="02020603050405020304" charset="0"/>
                <a:cs typeface="Times New Roman" panose="02020603050405020304" charset="0"/>
              </a:rPr>
              <a:t>follows. Good DevOps practices including  </a:t>
            </a:r>
            <a:r>
              <a:rPr sz="2000" spc="-5" dirty="0">
                <a:solidFill>
                  <a:srgbClr val="585858"/>
                </a:solidFill>
                <a:latin typeface="Times New Roman" panose="02020603050405020304" charset="0"/>
                <a:cs typeface="Times New Roman" panose="02020603050405020304" charset="0"/>
              </a:rPr>
              <a:t>continuous </a:t>
            </a:r>
            <a:r>
              <a:rPr sz="2000" dirty="0">
                <a:solidFill>
                  <a:srgbClr val="585858"/>
                </a:solidFill>
                <a:latin typeface="Times New Roman" panose="02020603050405020304" charset="0"/>
                <a:cs typeface="Times New Roman" panose="02020603050405020304" charset="0"/>
              </a:rPr>
              <a:t>monitoring and </a:t>
            </a:r>
            <a:r>
              <a:rPr sz="2000" spc="-5" dirty="0">
                <a:solidFill>
                  <a:srgbClr val="585858"/>
                </a:solidFill>
                <a:latin typeface="Times New Roman" panose="02020603050405020304" charset="0"/>
                <a:cs typeface="Times New Roman" panose="02020603050405020304" charset="0"/>
              </a:rPr>
              <a:t>quick </a:t>
            </a:r>
            <a:r>
              <a:rPr sz="2000" dirty="0">
                <a:solidFill>
                  <a:srgbClr val="585858"/>
                </a:solidFill>
                <a:latin typeface="Times New Roman" panose="02020603050405020304" charset="0"/>
                <a:cs typeface="Times New Roman" panose="02020603050405020304" charset="0"/>
              </a:rPr>
              <a:t>remediation are examples </a:t>
            </a:r>
            <a:r>
              <a:rPr sz="2000" spc="-5" dirty="0">
                <a:solidFill>
                  <a:srgbClr val="585858"/>
                </a:solidFill>
                <a:latin typeface="Times New Roman" panose="02020603050405020304" charset="0"/>
                <a:cs typeface="Times New Roman" panose="02020603050405020304" charset="0"/>
              </a:rPr>
              <a:t>of </a:t>
            </a:r>
            <a:r>
              <a:rPr sz="2000" dirty="0">
                <a:solidFill>
                  <a:srgbClr val="585858"/>
                </a:solidFill>
                <a:latin typeface="Times New Roman" panose="02020603050405020304" charset="0"/>
                <a:cs typeface="Times New Roman" panose="02020603050405020304" charset="0"/>
              </a:rPr>
              <a:t>practices  which help minimize </a:t>
            </a:r>
            <a:r>
              <a:rPr sz="2000" spc="-5" dirty="0">
                <a:solidFill>
                  <a:srgbClr val="585858"/>
                </a:solidFill>
                <a:latin typeface="Times New Roman" panose="02020603050405020304" charset="0"/>
                <a:cs typeface="Times New Roman" panose="02020603050405020304" charset="0"/>
              </a:rPr>
              <a:t>the </a:t>
            </a:r>
            <a:r>
              <a:rPr sz="2000" dirty="0">
                <a:solidFill>
                  <a:srgbClr val="585858"/>
                </a:solidFill>
                <a:latin typeface="Times New Roman" panose="02020603050405020304" charset="0"/>
                <a:cs typeface="Times New Roman" panose="02020603050405020304" charset="0"/>
              </a:rPr>
              <a:t>impact </a:t>
            </a:r>
            <a:r>
              <a:rPr sz="2000" spc="-5" dirty="0">
                <a:solidFill>
                  <a:srgbClr val="585858"/>
                </a:solidFill>
                <a:latin typeface="Times New Roman" panose="02020603050405020304" charset="0"/>
                <a:cs typeface="Times New Roman" panose="02020603050405020304" charset="0"/>
              </a:rPr>
              <a:t>of </a:t>
            </a:r>
            <a:r>
              <a:rPr sz="2000" dirty="0">
                <a:solidFill>
                  <a:srgbClr val="585858"/>
                </a:solidFill>
                <a:latin typeface="Times New Roman" panose="02020603050405020304" charset="0"/>
                <a:cs typeface="Times New Roman" panose="02020603050405020304" charset="0"/>
              </a:rPr>
              <a:t>any</a:t>
            </a:r>
            <a:r>
              <a:rPr sz="2000" spc="-65" dirty="0">
                <a:solidFill>
                  <a:srgbClr val="585858"/>
                </a:solidFill>
                <a:latin typeface="Times New Roman" panose="02020603050405020304" charset="0"/>
                <a:cs typeface="Times New Roman" panose="02020603050405020304" charset="0"/>
              </a:rPr>
              <a:t> </a:t>
            </a:r>
            <a:r>
              <a:rPr sz="2000" spc="-5" dirty="0">
                <a:solidFill>
                  <a:srgbClr val="585858"/>
                </a:solidFill>
                <a:latin typeface="Times New Roman" panose="02020603050405020304" charset="0"/>
                <a:cs typeface="Times New Roman" panose="02020603050405020304" charset="0"/>
              </a:rPr>
              <a:t>mistakes.</a:t>
            </a:r>
            <a:endParaRPr sz="2000">
              <a:latin typeface="Times New Roman" panose="02020603050405020304" charset="0"/>
              <a:cs typeface="Times New Roman" panose="02020603050405020304" charset="0"/>
            </a:endParaRPr>
          </a:p>
          <a:p>
            <a:pPr marL="355600" indent="-342900" algn="just">
              <a:lnSpc>
                <a:spcPts val="1940"/>
              </a:lnSpc>
              <a:spcBef>
                <a:spcPts val="820"/>
              </a:spcBef>
              <a:buClr>
                <a:srgbClr val="40B9D2"/>
              </a:buClr>
              <a:buFont typeface="Wingdings" panose="05000000000000000000" charset="0"/>
              <a:buChar char="Ø"/>
              <a:tabLst>
                <a:tab pos="195580" algn="l"/>
              </a:tabLst>
            </a:pPr>
            <a:r>
              <a:rPr sz="2400" b="1" spc="-10" dirty="0">
                <a:solidFill>
                  <a:srgbClr val="585858"/>
                </a:solidFill>
                <a:latin typeface="Times New Roman" panose="02020603050405020304" charset="0"/>
                <a:cs typeface="Times New Roman" panose="02020603050405020304" charset="0"/>
              </a:rPr>
              <a:t>Supporting tools are </a:t>
            </a:r>
            <a:r>
              <a:rPr sz="2400" b="1" spc="-5" dirty="0">
                <a:solidFill>
                  <a:srgbClr val="585858"/>
                </a:solidFill>
                <a:latin typeface="Times New Roman" panose="02020603050405020304" charset="0"/>
                <a:cs typeface="Times New Roman" panose="02020603050405020304" charset="0"/>
              </a:rPr>
              <a:t>needed to </a:t>
            </a:r>
            <a:r>
              <a:rPr sz="2400" b="1" spc="-10" dirty="0">
                <a:solidFill>
                  <a:srgbClr val="585858"/>
                </a:solidFill>
                <a:latin typeface="Times New Roman" panose="02020603050405020304" charset="0"/>
                <a:cs typeface="Times New Roman" panose="02020603050405020304" charset="0"/>
              </a:rPr>
              <a:t>realize </a:t>
            </a:r>
            <a:r>
              <a:rPr sz="2400" b="1" spc="-5" dirty="0">
                <a:solidFill>
                  <a:srgbClr val="585858"/>
                </a:solidFill>
                <a:latin typeface="Times New Roman" panose="02020603050405020304" charset="0"/>
                <a:cs typeface="Times New Roman" panose="02020603050405020304" charset="0"/>
              </a:rPr>
              <a:t>Design for</a:t>
            </a:r>
            <a:r>
              <a:rPr sz="2400" b="1" spc="120" dirty="0">
                <a:solidFill>
                  <a:srgbClr val="585858"/>
                </a:solidFill>
                <a:latin typeface="Times New Roman" panose="02020603050405020304" charset="0"/>
                <a:cs typeface="Times New Roman" panose="02020603050405020304" charset="0"/>
              </a:rPr>
              <a:t> </a:t>
            </a:r>
            <a:r>
              <a:rPr sz="2400" b="1" spc="-10" dirty="0">
                <a:solidFill>
                  <a:srgbClr val="585858"/>
                </a:solidFill>
                <a:latin typeface="Times New Roman" panose="02020603050405020304" charset="0"/>
                <a:cs typeface="Times New Roman" panose="02020603050405020304" charset="0"/>
              </a:rPr>
              <a:t>DevOps </a:t>
            </a:r>
            <a:r>
              <a:rPr sz="2400" b="1" spc="-5" dirty="0">
                <a:solidFill>
                  <a:srgbClr val="585858"/>
                </a:solidFill>
                <a:latin typeface="Times New Roman" panose="02020603050405020304" charset="0"/>
                <a:cs typeface="Times New Roman" panose="02020603050405020304" charset="0"/>
              </a:rPr>
              <a:t>practices:</a:t>
            </a:r>
            <a:endParaRPr sz="2400">
              <a:latin typeface="Times New Roman" panose="02020603050405020304" charset="0"/>
              <a:cs typeface="Times New Roman" panose="02020603050405020304" charset="0"/>
            </a:endParaRPr>
          </a:p>
          <a:p>
            <a:pPr marL="858520" marR="5080" lvl="1" indent="-342900" algn="just">
              <a:lnSpc>
                <a:spcPct val="70000"/>
              </a:lnSpc>
              <a:spcBef>
                <a:spcPts val="455"/>
              </a:spcBef>
              <a:buClr>
                <a:srgbClr val="40B9D2"/>
              </a:buClr>
              <a:buFont typeface="Wingdings" panose="05000000000000000000" charset="0"/>
              <a:buChar char="Ø"/>
              <a:tabLst>
                <a:tab pos="698500" algn="l"/>
              </a:tabLst>
            </a:pPr>
            <a:r>
              <a:rPr sz="2000" spc="-5" dirty="0">
                <a:solidFill>
                  <a:srgbClr val="585858"/>
                </a:solidFill>
                <a:latin typeface="Times New Roman" panose="02020603050405020304" charset="0"/>
                <a:cs typeface="Times New Roman" panose="02020603050405020304" charset="0"/>
              </a:rPr>
              <a:t>Elastic </a:t>
            </a:r>
            <a:r>
              <a:rPr sz="2000" dirty="0">
                <a:solidFill>
                  <a:srgbClr val="585858"/>
                </a:solidFill>
                <a:latin typeface="Times New Roman" panose="02020603050405020304" charset="0"/>
                <a:cs typeface="Times New Roman" panose="02020603050405020304" charset="0"/>
              </a:rPr>
              <a:t>infrastructures </a:t>
            </a:r>
            <a:r>
              <a:rPr sz="2000" spc="-5" dirty="0">
                <a:solidFill>
                  <a:srgbClr val="585858"/>
                </a:solidFill>
                <a:latin typeface="Times New Roman" panose="02020603050405020304" charset="0"/>
                <a:cs typeface="Times New Roman" panose="02020603050405020304" charset="0"/>
              </a:rPr>
              <a:t>that can </a:t>
            </a:r>
            <a:r>
              <a:rPr sz="2000" dirty="0">
                <a:solidFill>
                  <a:srgbClr val="585858"/>
                </a:solidFill>
                <a:latin typeface="Times New Roman" panose="02020603050405020304" charset="0"/>
                <a:cs typeface="Times New Roman" panose="02020603050405020304" charset="0"/>
              </a:rPr>
              <a:t>be </a:t>
            </a:r>
            <a:r>
              <a:rPr sz="2000" spc="-5" dirty="0">
                <a:solidFill>
                  <a:srgbClr val="585858"/>
                </a:solidFill>
                <a:latin typeface="Times New Roman" panose="02020603050405020304" charset="0"/>
                <a:cs typeface="Times New Roman" panose="02020603050405020304" charset="0"/>
              </a:rPr>
              <a:t>easily orchestrated, </a:t>
            </a:r>
            <a:r>
              <a:rPr sz="2000" dirty="0">
                <a:solidFill>
                  <a:srgbClr val="585858"/>
                </a:solidFill>
                <a:latin typeface="Times New Roman" panose="02020603050405020304" charset="0"/>
                <a:cs typeface="Times New Roman" panose="02020603050405020304" charset="0"/>
              </a:rPr>
              <a:t>created and  released as needed </a:t>
            </a:r>
            <a:r>
              <a:rPr sz="2000" spc="-5" dirty="0">
                <a:solidFill>
                  <a:srgbClr val="585858"/>
                </a:solidFill>
                <a:latin typeface="Times New Roman" panose="02020603050405020304" charset="0"/>
                <a:cs typeface="Times New Roman" panose="02020603050405020304" charset="0"/>
              </a:rPr>
              <a:t>to support </a:t>
            </a:r>
            <a:r>
              <a:rPr sz="2000" dirty="0">
                <a:solidFill>
                  <a:srgbClr val="585858"/>
                </a:solidFill>
                <a:latin typeface="Times New Roman" panose="02020603050405020304" charset="0"/>
                <a:cs typeface="Times New Roman" panose="02020603050405020304" charset="0"/>
              </a:rPr>
              <a:t>designers </a:t>
            </a:r>
            <a:r>
              <a:rPr sz="2000" spc="-5" dirty="0">
                <a:solidFill>
                  <a:srgbClr val="585858"/>
                </a:solidFill>
                <a:latin typeface="Times New Roman" panose="02020603050405020304" charset="0"/>
                <a:cs typeface="Times New Roman" panose="02020603050405020304" charset="0"/>
              </a:rPr>
              <a:t>tasks </a:t>
            </a:r>
            <a:r>
              <a:rPr sz="2000" dirty="0">
                <a:solidFill>
                  <a:srgbClr val="585858"/>
                </a:solidFill>
                <a:latin typeface="Times New Roman" panose="02020603050405020304" charset="0"/>
                <a:cs typeface="Times New Roman" panose="02020603050405020304" charset="0"/>
              </a:rPr>
              <a:t>on-demand with minimal  </a:t>
            </a:r>
            <a:r>
              <a:rPr sz="2000" spc="-15" dirty="0">
                <a:solidFill>
                  <a:srgbClr val="585858"/>
                </a:solidFill>
                <a:latin typeface="Times New Roman" panose="02020603050405020304" charset="0"/>
                <a:cs typeface="Times New Roman" panose="02020603050405020304" charset="0"/>
              </a:rPr>
              <a:t>delay.</a:t>
            </a:r>
            <a:endParaRPr sz="2000">
              <a:latin typeface="Times New Roman" panose="02020603050405020304" charset="0"/>
              <a:cs typeface="Times New Roman" panose="02020603050405020304" charset="0"/>
            </a:endParaRPr>
          </a:p>
          <a:p>
            <a:pPr marL="858520" marR="131445" lvl="1" indent="-342900" algn="just">
              <a:lnSpc>
                <a:spcPct val="70000"/>
              </a:lnSpc>
              <a:spcBef>
                <a:spcPts val="600"/>
              </a:spcBef>
              <a:buClr>
                <a:srgbClr val="40B9D2"/>
              </a:buClr>
              <a:buFont typeface="Wingdings" panose="05000000000000000000" charset="0"/>
              <a:buChar char="Ø"/>
              <a:tabLst>
                <a:tab pos="698500" algn="l"/>
              </a:tabLst>
            </a:pPr>
            <a:r>
              <a:rPr sz="2000" spc="-5" dirty="0">
                <a:solidFill>
                  <a:srgbClr val="585858"/>
                </a:solidFill>
                <a:latin typeface="Times New Roman" panose="02020603050405020304" charset="0"/>
                <a:cs typeface="Times New Roman" panose="02020603050405020304" charset="0"/>
              </a:rPr>
              <a:t>Design, code </a:t>
            </a:r>
            <a:r>
              <a:rPr sz="2000" dirty="0">
                <a:solidFill>
                  <a:srgbClr val="585858"/>
                </a:solidFill>
                <a:latin typeface="Times New Roman" panose="02020603050405020304" charset="0"/>
                <a:cs typeface="Times New Roman" panose="02020603050405020304" charset="0"/>
              </a:rPr>
              <a:t>management, monitoring and </a:t>
            </a:r>
            <a:r>
              <a:rPr sz="2000" spc="-5" dirty="0">
                <a:solidFill>
                  <a:srgbClr val="585858"/>
                </a:solidFill>
                <a:latin typeface="Times New Roman" panose="02020603050405020304" charset="0"/>
                <a:cs typeface="Times New Roman" panose="02020603050405020304" charset="0"/>
              </a:rPr>
              <a:t>test tools </a:t>
            </a:r>
            <a:r>
              <a:rPr sz="2000" dirty="0">
                <a:solidFill>
                  <a:srgbClr val="585858"/>
                </a:solidFill>
                <a:latin typeface="Times New Roman" panose="02020603050405020304" charset="0"/>
                <a:cs typeface="Times New Roman" panose="02020603050405020304" charset="0"/>
              </a:rPr>
              <a:t>readily available  and </a:t>
            </a:r>
            <a:r>
              <a:rPr sz="2000" spc="-5" dirty="0">
                <a:solidFill>
                  <a:srgbClr val="585858"/>
                </a:solidFill>
                <a:latin typeface="Times New Roman" panose="02020603050405020304" charset="0"/>
                <a:cs typeface="Times New Roman" panose="02020603050405020304" charset="0"/>
              </a:rPr>
              <a:t>scalable </a:t>
            </a:r>
            <a:r>
              <a:rPr sz="2000" dirty="0">
                <a:solidFill>
                  <a:srgbClr val="585858"/>
                </a:solidFill>
                <a:latin typeface="Times New Roman" panose="02020603050405020304" charset="0"/>
                <a:cs typeface="Times New Roman" panose="02020603050405020304" charset="0"/>
              </a:rPr>
              <a:t>with minimal</a:t>
            </a:r>
            <a:r>
              <a:rPr sz="2000" spc="-10" dirty="0">
                <a:solidFill>
                  <a:srgbClr val="585858"/>
                </a:solidFill>
                <a:latin typeface="Times New Roman" panose="02020603050405020304" charset="0"/>
                <a:cs typeface="Times New Roman" panose="02020603050405020304" charset="0"/>
              </a:rPr>
              <a:t> </a:t>
            </a:r>
            <a:r>
              <a:rPr sz="2000" spc="-15" dirty="0">
                <a:solidFill>
                  <a:srgbClr val="585858"/>
                </a:solidFill>
                <a:latin typeface="Times New Roman" panose="02020603050405020304" charset="0"/>
                <a:cs typeface="Times New Roman" panose="02020603050405020304" charset="0"/>
              </a:rPr>
              <a:t>delay.</a:t>
            </a:r>
            <a:endParaRPr sz="2000">
              <a:latin typeface="Times New Roman" panose="02020603050405020304" charset="0"/>
              <a:cs typeface="Times New Roman" panose="02020603050405020304" charset="0"/>
            </a:endParaRPr>
          </a:p>
          <a:p>
            <a:pPr marL="858520" lvl="1" indent="-342900" algn="just">
              <a:lnSpc>
                <a:spcPts val="1720"/>
              </a:lnSpc>
              <a:buClr>
                <a:srgbClr val="40B9D2"/>
              </a:buClr>
              <a:buFont typeface="Wingdings" panose="05000000000000000000" charset="0"/>
              <a:buChar char="Ø"/>
              <a:tabLst>
                <a:tab pos="698500" algn="l"/>
              </a:tabLst>
            </a:pPr>
            <a:r>
              <a:rPr sz="2000" dirty="0">
                <a:solidFill>
                  <a:srgbClr val="585858"/>
                </a:solidFill>
                <a:latin typeface="Times New Roman" panose="02020603050405020304" charset="0"/>
                <a:cs typeface="Times New Roman" panose="02020603050405020304" charset="0"/>
              </a:rPr>
              <a:t>Monitoring </a:t>
            </a:r>
            <a:r>
              <a:rPr sz="2000" spc="-5" dirty="0">
                <a:solidFill>
                  <a:srgbClr val="585858"/>
                </a:solidFill>
                <a:latin typeface="Times New Roman" panose="02020603050405020304" charset="0"/>
                <a:cs typeface="Times New Roman" panose="02020603050405020304" charset="0"/>
              </a:rPr>
              <a:t>tools that track </a:t>
            </a:r>
            <a:r>
              <a:rPr sz="2000" dirty="0">
                <a:solidFill>
                  <a:srgbClr val="585858"/>
                </a:solidFill>
                <a:latin typeface="Times New Roman" panose="02020603050405020304" charset="0"/>
                <a:cs typeface="Times New Roman" panose="02020603050405020304" charset="0"/>
              </a:rPr>
              <a:t>application process performance and</a:t>
            </a:r>
            <a:r>
              <a:rPr sz="2000" spc="-5" dirty="0">
                <a:solidFill>
                  <a:srgbClr val="585858"/>
                </a:solidFill>
                <a:latin typeface="Times New Roman" panose="02020603050405020304" charset="0"/>
                <a:cs typeface="Times New Roman" panose="02020603050405020304" charset="0"/>
              </a:rPr>
              <a:t> </a:t>
            </a:r>
            <a:r>
              <a:rPr sz="2000" dirty="0">
                <a:solidFill>
                  <a:srgbClr val="585858"/>
                </a:solidFill>
                <a:latin typeface="Times New Roman" panose="02020603050405020304" charset="0"/>
                <a:cs typeface="Times New Roman" panose="02020603050405020304" charset="0"/>
              </a:rPr>
              <a:t>report </a:t>
            </a:r>
            <a:r>
              <a:rPr sz="2000" spc="-5" dirty="0">
                <a:solidFill>
                  <a:srgbClr val="585858"/>
                </a:solidFill>
                <a:latin typeface="Times New Roman" panose="02020603050405020304" charset="0"/>
                <a:cs typeface="Times New Roman" panose="02020603050405020304" charset="0"/>
              </a:rPr>
              <a:t>the </a:t>
            </a:r>
            <a:r>
              <a:rPr sz="2000" dirty="0">
                <a:solidFill>
                  <a:srgbClr val="585858"/>
                </a:solidFill>
                <a:latin typeface="Times New Roman" panose="02020603050405020304" charset="0"/>
                <a:cs typeface="Times New Roman" panose="02020603050405020304" charset="0"/>
              </a:rPr>
              <a:t>results to designers in easily consumable formats without</a:t>
            </a:r>
            <a:r>
              <a:rPr sz="2000" spc="-85" dirty="0">
                <a:solidFill>
                  <a:srgbClr val="585858"/>
                </a:solidFill>
                <a:latin typeface="Times New Roman" panose="02020603050405020304" charset="0"/>
                <a:cs typeface="Times New Roman" panose="02020603050405020304" charset="0"/>
              </a:rPr>
              <a:t> </a:t>
            </a:r>
            <a:r>
              <a:rPr sz="2000" spc="-15" dirty="0">
                <a:solidFill>
                  <a:srgbClr val="585858"/>
                </a:solidFill>
                <a:latin typeface="Times New Roman" panose="02020603050405020304" charset="0"/>
                <a:cs typeface="Times New Roman" panose="02020603050405020304" charset="0"/>
              </a:rPr>
              <a:t>delay.</a:t>
            </a:r>
            <a:endParaRPr sz="2000" spc="-15" dirty="0">
              <a:solidFill>
                <a:srgbClr val="585858"/>
              </a:solidFill>
              <a:latin typeface="Times New Roman" panose="02020603050405020304" charset="0"/>
              <a:cs typeface="Times New Roman" panose="02020603050405020304" charset="0"/>
            </a:endParaRPr>
          </a:p>
        </p:txBody>
      </p:sp>
      <p:sp>
        <p:nvSpPr>
          <p:cNvPr id="4" name="Text Box 3"/>
          <p:cNvSpPr txBox="1"/>
          <p:nvPr/>
        </p:nvSpPr>
        <p:spPr>
          <a:xfrm>
            <a:off x="366395" y="92075"/>
            <a:ext cx="6793865" cy="829945"/>
          </a:xfrm>
          <a:prstGeom prst="rect">
            <a:avLst/>
          </a:prstGeom>
          <a:noFill/>
        </p:spPr>
        <p:txBody>
          <a:bodyPr wrap="square" rtlCol="0" anchor="t">
            <a:spAutoFit/>
          </a:bodyPr>
          <a:p>
            <a:r>
              <a:rPr lang="en-US" sz="4800" b="1">
                <a:latin typeface="Times New Roman" panose="02020603050405020304" charset="0"/>
                <a:cs typeface="Times New Roman" panose="02020603050405020304" charset="0"/>
                <a:sym typeface="+mn-ea"/>
              </a:rPr>
              <a:t>Devops Architecture</a:t>
            </a:r>
            <a:endParaRPr lang="en-US" sz="4800" b="1">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0000"/>
          </a:blip>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15290" y="112395"/>
            <a:ext cx="4131945" cy="566420"/>
          </a:xfrm>
          <a:prstGeom prst="rect">
            <a:avLst/>
          </a:prstGeom>
          <a:pattFill prst="pct20">
            <a:fgClr>
              <a:schemeClr val="tx2">
                <a:lumMod val="40000"/>
                <a:lumOff val="60000"/>
              </a:schemeClr>
            </a:fgClr>
            <a:bgClr>
              <a:schemeClr val="tx2">
                <a:lumMod val="60000"/>
                <a:lumOff val="40000"/>
              </a:schemeClr>
            </a:bgClr>
          </a:pattFill>
        </p:spPr>
        <p:txBody>
          <a:bodyPr vert="horz" wrap="square" lIns="0" tIns="12700" rIns="0" bIns="0" rtlCol="0">
            <a:spAutoFit/>
          </a:bodyPr>
          <a:lstStyle/>
          <a:p>
            <a:pPr marL="12700" algn="just">
              <a:lnSpc>
                <a:spcPct val="100000"/>
              </a:lnSpc>
              <a:spcBef>
                <a:spcPts val="100"/>
              </a:spcBef>
            </a:pPr>
            <a:r>
              <a:rPr sz="3600" b="0" spc="-5" dirty="0">
                <a:solidFill>
                  <a:srgbClr val="434343"/>
                </a:solidFill>
                <a:latin typeface="Times New Roman" panose="02020603050405020304" charset="0"/>
                <a:cs typeface="Times New Roman" panose="02020603050405020304" charset="0"/>
              </a:rPr>
              <a:t>DevOps</a:t>
            </a:r>
            <a:r>
              <a:rPr sz="3600" b="0" spc="-90" dirty="0">
                <a:solidFill>
                  <a:srgbClr val="434343"/>
                </a:solidFill>
                <a:latin typeface="Times New Roman" panose="02020603050405020304" charset="0"/>
                <a:cs typeface="Times New Roman" panose="02020603050405020304" charset="0"/>
              </a:rPr>
              <a:t> </a:t>
            </a:r>
            <a:r>
              <a:rPr sz="3600" b="0" spc="-5" dirty="0">
                <a:solidFill>
                  <a:srgbClr val="434343"/>
                </a:solidFill>
                <a:latin typeface="Times New Roman" panose="02020603050405020304" charset="0"/>
                <a:cs typeface="Times New Roman" panose="02020603050405020304" charset="0"/>
              </a:rPr>
              <a:t>Technology</a:t>
            </a:r>
            <a:endParaRPr sz="3600" b="0">
              <a:latin typeface="Times New Roman" panose="02020603050405020304" charset="0"/>
              <a:cs typeface="Times New Roman" panose="02020603050405020304" charset="0"/>
            </a:endParaRPr>
          </a:p>
        </p:txBody>
      </p:sp>
      <p:sp>
        <p:nvSpPr>
          <p:cNvPr id="4" name="object 4"/>
          <p:cNvSpPr/>
          <p:nvPr/>
        </p:nvSpPr>
        <p:spPr>
          <a:xfrm>
            <a:off x="415249" y="2039124"/>
            <a:ext cx="1052525" cy="115404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79223" y="3505622"/>
            <a:ext cx="956880" cy="120058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329362" y="4901700"/>
            <a:ext cx="1224299" cy="122429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3223483" y="2194453"/>
            <a:ext cx="921737" cy="610346"/>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2191450" y="2080662"/>
            <a:ext cx="867499" cy="867499"/>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4730862" y="5139450"/>
            <a:ext cx="1794575" cy="86749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1856225" y="1042425"/>
            <a:ext cx="0" cy="5257800"/>
          </a:xfrm>
          <a:custGeom>
            <a:avLst/>
            <a:gdLst/>
            <a:ahLst/>
            <a:cxnLst/>
            <a:rect l="l" t="t" r="r" b="b"/>
            <a:pathLst>
              <a:path h="5257800">
                <a:moveTo>
                  <a:pt x="0" y="0"/>
                </a:moveTo>
                <a:lnTo>
                  <a:pt x="0" y="5257799"/>
                </a:lnTo>
              </a:path>
            </a:pathLst>
          </a:custGeom>
          <a:ln w="9524">
            <a:solidFill>
              <a:srgbClr val="595959"/>
            </a:solidFill>
          </a:ln>
        </p:spPr>
        <p:txBody>
          <a:bodyPr wrap="square" lIns="0" tIns="0" rIns="0" bIns="0" rtlCol="0"/>
          <a:lstStyle/>
          <a:p/>
        </p:txBody>
      </p:sp>
      <p:sp>
        <p:nvSpPr>
          <p:cNvPr id="11" name="object 11"/>
          <p:cNvSpPr/>
          <p:nvPr/>
        </p:nvSpPr>
        <p:spPr>
          <a:xfrm>
            <a:off x="4315974" y="1042425"/>
            <a:ext cx="0" cy="5257800"/>
          </a:xfrm>
          <a:custGeom>
            <a:avLst/>
            <a:gdLst/>
            <a:ahLst/>
            <a:cxnLst/>
            <a:rect l="l" t="t" r="r" b="b"/>
            <a:pathLst>
              <a:path h="5257800">
                <a:moveTo>
                  <a:pt x="0" y="0"/>
                </a:moveTo>
                <a:lnTo>
                  <a:pt x="0" y="5257799"/>
                </a:lnTo>
              </a:path>
            </a:pathLst>
          </a:custGeom>
          <a:ln w="9524">
            <a:solidFill>
              <a:srgbClr val="595959"/>
            </a:solidFill>
          </a:ln>
        </p:spPr>
        <p:txBody>
          <a:bodyPr wrap="square" lIns="0" tIns="0" rIns="0" bIns="0" rtlCol="0"/>
          <a:lstStyle/>
          <a:p/>
        </p:txBody>
      </p:sp>
      <p:sp>
        <p:nvSpPr>
          <p:cNvPr id="12" name="object 12"/>
          <p:cNvSpPr/>
          <p:nvPr/>
        </p:nvSpPr>
        <p:spPr>
          <a:xfrm>
            <a:off x="6940325" y="1042425"/>
            <a:ext cx="0" cy="5257800"/>
          </a:xfrm>
          <a:custGeom>
            <a:avLst/>
            <a:gdLst/>
            <a:ahLst/>
            <a:cxnLst/>
            <a:rect l="l" t="t" r="r" b="b"/>
            <a:pathLst>
              <a:path h="5257800">
                <a:moveTo>
                  <a:pt x="0" y="0"/>
                </a:moveTo>
                <a:lnTo>
                  <a:pt x="0" y="5257799"/>
                </a:lnTo>
              </a:path>
            </a:pathLst>
          </a:custGeom>
          <a:ln w="9524">
            <a:solidFill>
              <a:srgbClr val="595959"/>
            </a:solidFill>
          </a:ln>
        </p:spPr>
        <p:txBody>
          <a:bodyPr wrap="square" lIns="0" tIns="0" rIns="0" bIns="0" rtlCol="0"/>
          <a:lstStyle/>
          <a:p/>
        </p:txBody>
      </p:sp>
      <p:sp>
        <p:nvSpPr>
          <p:cNvPr id="13" name="object 13"/>
          <p:cNvSpPr/>
          <p:nvPr/>
        </p:nvSpPr>
        <p:spPr>
          <a:xfrm>
            <a:off x="4374877" y="2194453"/>
            <a:ext cx="1399761" cy="1042297"/>
          </a:xfrm>
          <a:prstGeom prst="rect">
            <a:avLst/>
          </a:prstGeom>
          <a:blipFill>
            <a:blip r:embed="rId8" cstate="print"/>
            <a:stretch>
              <a:fillRect/>
            </a:stretch>
          </a:blipFill>
        </p:spPr>
        <p:txBody>
          <a:bodyPr wrap="square" lIns="0" tIns="0" rIns="0" bIns="0" rtlCol="0"/>
          <a:lstStyle/>
          <a:p/>
        </p:txBody>
      </p:sp>
      <p:sp>
        <p:nvSpPr>
          <p:cNvPr id="14" name="object 14"/>
          <p:cNvSpPr/>
          <p:nvPr/>
        </p:nvSpPr>
        <p:spPr>
          <a:xfrm>
            <a:off x="5784450" y="2246100"/>
            <a:ext cx="1052524" cy="938996"/>
          </a:xfrm>
          <a:prstGeom prst="rect">
            <a:avLst/>
          </a:prstGeom>
          <a:blipFill>
            <a:blip r:embed="rId9" cstate="print"/>
            <a:stretch>
              <a:fillRect/>
            </a:stretch>
          </a:blipFill>
        </p:spPr>
        <p:txBody>
          <a:bodyPr wrap="square" lIns="0" tIns="0" rIns="0" bIns="0" rtlCol="0"/>
          <a:lstStyle/>
          <a:p/>
        </p:txBody>
      </p:sp>
      <p:sp>
        <p:nvSpPr>
          <p:cNvPr id="15" name="object 15"/>
          <p:cNvSpPr/>
          <p:nvPr/>
        </p:nvSpPr>
        <p:spPr>
          <a:xfrm>
            <a:off x="4359499" y="4072262"/>
            <a:ext cx="1297924" cy="488015"/>
          </a:xfrm>
          <a:prstGeom prst="rect">
            <a:avLst/>
          </a:prstGeom>
          <a:blipFill>
            <a:blip r:embed="rId10" cstate="print"/>
            <a:stretch>
              <a:fillRect/>
            </a:stretch>
          </a:blipFill>
        </p:spPr>
        <p:txBody>
          <a:bodyPr wrap="square" lIns="0" tIns="0" rIns="0" bIns="0" rtlCol="0"/>
          <a:lstStyle/>
          <a:p/>
        </p:txBody>
      </p:sp>
      <p:sp>
        <p:nvSpPr>
          <p:cNvPr id="16" name="object 16"/>
          <p:cNvSpPr/>
          <p:nvPr/>
        </p:nvSpPr>
        <p:spPr>
          <a:xfrm>
            <a:off x="5725550" y="3930512"/>
            <a:ext cx="1169325" cy="661691"/>
          </a:xfrm>
          <a:prstGeom prst="rect">
            <a:avLst/>
          </a:prstGeom>
          <a:blipFill>
            <a:blip r:embed="rId11" cstate="print"/>
            <a:stretch>
              <a:fillRect/>
            </a:stretch>
          </a:blipFill>
        </p:spPr>
        <p:txBody>
          <a:bodyPr wrap="square" lIns="0" tIns="0" rIns="0" bIns="0" rtlCol="0"/>
          <a:lstStyle/>
          <a:p/>
        </p:txBody>
      </p:sp>
      <p:sp>
        <p:nvSpPr>
          <p:cNvPr id="17" name="object 17"/>
          <p:cNvSpPr/>
          <p:nvPr/>
        </p:nvSpPr>
        <p:spPr>
          <a:xfrm>
            <a:off x="2154525" y="5233374"/>
            <a:ext cx="763421" cy="938999"/>
          </a:xfrm>
          <a:prstGeom prst="rect">
            <a:avLst/>
          </a:prstGeom>
          <a:blipFill>
            <a:blip r:embed="rId12" cstate="print"/>
            <a:stretch>
              <a:fillRect/>
            </a:stretch>
          </a:blipFill>
        </p:spPr>
        <p:txBody>
          <a:bodyPr wrap="square" lIns="0" tIns="0" rIns="0" bIns="0" rtlCol="0"/>
          <a:lstStyle/>
          <a:p/>
        </p:txBody>
      </p:sp>
      <p:sp>
        <p:nvSpPr>
          <p:cNvPr id="18" name="object 18"/>
          <p:cNvSpPr/>
          <p:nvPr/>
        </p:nvSpPr>
        <p:spPr>
          <a:xfrm>
            <a:off x="3128191" y="5285025"/>
            <a:ext cx="938987" cy="938999"/>
          </a:xfrm>
          <a:prstGeom prst="rect">
            <a:avLst/>
          </a:prstGeom>
          <a:blipFill>
            <a:blip r:embed="rId13" cstate="print"/>
            <a:stretch>
              <a:fillRect/>
            </a:stretch>
          </a:blipFill>
        </p:spPr>
        <p:txBody>
          <a:bodyPr wrap="square" lIns="0" tIns="0" rIns="0" bIns="0" rtlCol="0"/>
          <a:lstStyle/>
          <a:p/>
        </p:txBody>
      </p:sp>
      <p:sp>
        <p:nvSpPr>
          <p:cNvPr id="19" name="object 19"/>
          <p:cNvSpPr/>
          <p:nvPr/>
        </p:nvSpPr>
        <p:spPr>
          <a:xfrm>
            <a:off x="7132318" y="2080676"/>
            <a:ext cx="763424" cy="763424"/>
          </a:xfrm>
          <a:prstGeom prst="rect">
            <a:avLst/>
          </a:prstGeom>
          <a:blipFill>
            <a:blip r:embed="rId14" cstate="print"/>
            <a:stretch>
              <a:fillRect/>
            </a:stretch>
          </a:blipFill>
        </p:spPr>
        <p:txBody>
          <a:bodyPr wrap="square" lIns="0" tIns="0" rIns="0" bIns="0" rtlCol="0"/>
          <a:lstStyle/>
          <a:p/>
        </p:txBody>
      </p:sp>
      <p:sp>
        <p:nvSpPr>
          <p:cNvPr id="20" name="object 20"/>
          <p:cNvSpPr/>
          <p:nvPr/>
        </p:nvSpPr>
        <p:spPr>
          <a:xfrm>
            <a:off x="7355187" y="2965163"/>
            <a:ext cx="1399774" cy="450900"/>
          </a:xfrm>
          <a:prstGeom prst="rect">
            <a:avLst/>
          </a:prstGeom>
          <a:blipFill>
            <a:blip r:embed="rId15" cstate="print"/>
            <a:stretch>
              <a:fillRect/>
            </a:stretch>
          </a:blipFill>
        </p:spPr>
        <p:txBody>
          <a:bodyPr wrap="square" lIns="0" tIns="0" rIns="0" bIns="0" rtlCol="0"/>
          <a:lstStyle/>
          <a:p/>
        </p:txBody>
      </p:sp>
      <p:sp>
        <p:nvSpPr>
          <p:cNvPr id="21" name="object 21"/>
          <p:cNvSpPr/>
          <p:nvPr/>
        </p:nvSpPr>
        <p:spPr>
          <a:xfrm>
            <a:off x="8087750" y="2114893"/>
            <a:ext cx="819899" cy="694974"/>
          </a:xfrm>
          <a:prstGeom prst="rect">
            <a:avLst/>
          </a:prstGeom>
          <a:blipFill>
            <a:blip r:embed="rId16" cstate="print"/>
            <a:stretch>
              <a:fillRect/>
            </a:stretch>
          </a:blipFill>
        </p:spPr>
        <p:txBody>
          <a:bodyPr wrap="square" lIns="0" tIns="0" rIns="0" bIns="0" rtlCol="0"/>
          <a:lstStyle/>
          <a:p/>
        </p:txBody>
      </p:sp>
      <p:sp>
        <p:nvSpPr>
          <p:cNvPr id="22" name="object 22"/>
          <p:cNvSpPr/>
          <p:nvPr/>
        </p:nvSpPr>
        <p:spPr>
          <a:xfrm>
            <a:off x="7046971" y="3584062"/>
            <a:ext cx="1998002" cy="309199"/>
          </a:xfrm>
          <a:prstGeom prst="rect">
            <a:avLst/>
          </a:prstGeom>
          <a:blipFill>
            <a:blip r:embed="rId17" cstate="print"/>
            <a:stretch>
              <a:fillRect/>
            </a:stretch>
          </a:blipFill>
        </p:spPr>
        <p:txBody>
          <a:bodyPr wrap="square" lIns="0" tIns="0" rIns="0" bIns="0" rtlCol="0"/>
          <a:lstStyle/>
          <a:p/>
        </p:txBody>
      </p:sp>
      <p:sp>
        <p:nvSpPr>
          <p:cNvPr id="23" name="object 23"/>
          <p:cNvSpPr txBox="1"/>
          <p:nvPr/>
        </p:nvSpPr>
        <p:spPr>
          <a:xfrm>
            <a:off x="498901" y="1099480"/>
            <a:ext cx="862330" cy="575945"/>
          </a:xfrm>
          <a:prstGeom prst="rect">
            <a:avLst/>
          </a:prstGeom>
        </p:spPr>
        <p:txBody>
          <a:bodyPr vert="horz" wrap="square" lIns="0" tIns="10795" rIns="0" bIns="0" rtlCol="0">
            <a:spAutoFit/>
          </a:bodyPr>
          <a:lstStyle/>
          <a:p>
            <a:pPr marL="25400" marR="5080" indent="-13335">
              <a:lnSpc>
                <a:spcPct val="101000"/>
              </a:lnSpc>
              <a:spcBef>
                <a:spcPts val="85"/>
              </a:spcBef>
            </a:pPr>
            <a:r>
              <a:rPr sz="1800" b="1" u="heavy" spc="-5" dirty="0">
                <a:solidFill>
                  <a:srgbClr val="434343"/>
                </a:solidFill>
                <a:uFill>
                  <a:solidFill>
                    <a:srgbClr val="434343"/>
                  </a:solidFill>
                </a:uFill>
                <a:latin typeface="Arial" panose="020B0604020202020204"/>
                <a:cs typeface="Arial" panose="020B0604020202020204"/>
              </a:rPr>
              <a:t>Version </a:t>
            </a:r>
            <a:r>
              <a:rPr sz="1800" b="1" spc="-5" dirty="0">
                <a:solidFill>
                  <a:srgbClr val="434343"/>
                </a:solidFill>
                <a:latin typeface="Arial" panose="020B0604020202020204"/>
                <a:cs typeface="Arial" panose="020B0604020202020204"/>
              </a:rPr>
              <a:t> </a:t>
            </a:r>
            <a:r>
              <a:rPr sz="1800" b="1" u="heavy" spc="-5" dirty="0">
                <a:solidFill>
                  <a:srgbClr val="434343"/>
                </a:solidFill>
                <a:uFill>
                  <a:solidFill>
                    <a:srgbClr val="434343"/>
                  </a:solidFill>
                </a:uFill>
                <a:latin typeface="Arial" panose="020B0604020202020204"/>
                <a:cs typeface="Arial" panose="020B0604020202020204"/>
              </a:rPr>
              <a:t>Control</a:t>
            </a:r>
            <a:endParaRPr sz="1800">
              <a:latin typeface="Arial" panose="020B0604020202020204"/>
              <a:cs typeface="Arial" panose="020B0604020202020204"/>
            </a:endParaRPr>
          </a:p>
        </p:txBody>
      </p:sp>
      <p:sp>
        <p:nvSpPr>
          <p:cNvPr id="24" name="object 24"/>
          <p:cNvSpPr/>
          <p:nvPr/>
        </p:nvSpPr>
        <p:spPr>
          <a:xfrm>
            <a:off x="237749" y="1874524"/>
            <a:ext cx="8714105" cy="0"/>
          </a:xfrm>
          <a:custGeom>
            <a:avLst/>
            <a:gdLst/>
            <a:ahLst/>
            <a:cxnLst/>
            <a:rect l="l" t="t" r="r" b="b"/>
            <a:pathLst>
              <a:path w="8714105">
                <a:moveTo>
                  <a:pt x="0" y="0"/>
                </a:moveTo>
                <a:lnTo>
                  <a:pt x="8714099" y="0"/>
                </a:lnTo>
              </a:path>
            </a:pathLst>
          </a:custGeom>
          <a:ln w="9524">
            <a:solidFill>
              <a:srgbClr val="595959"/>
            </a:solidFill>
          </a:ln>
        </p:spPr>
        <p:txBody>
          <a:bodyPr wrap="square" lIns="0" tIns="0" rIns="0" bIns="0" rtlCol="0"/>
          <a:lstStyle/>
          <a:p/>
        </p:txBody>
      </p:sp>
      <p:sp>
        <p:nvSpPr>
          <p:cNvPr id="25" name="object 25"/>
          <p:cNvSpPr txBox="1"/>
          <p:nvPr/>
        </p:nvSpPr>
        <p:spPr>
          <a:xfrm>
            <a:off x="2710793" y="1126931"/>
            <a:ext cx="647700" cy="299720"/>
          </a:xfrm>
          <a:prstGeom prst="rect">
            <a:avLst/>
          </a:prstGeom>
        </p:spPr>
        <p:txBody>
          <a:bodyPr vert="horz" wrap="square" lIns="0" tIns="12700" rIns="0" bIns="0" rtlCol="0">
            <a:spAutoFit/>
          </a:bodyPr>
          <a:lstStyle/>
          <a:p>
            <a:pPr marL="12700">
              <a:lnSpc>
                <a:spcPct val="100000"/>
              </a:lnSpc>
              <a:spcBef>
                <a:spcPts val="100"/>
              </a:spcBef>
            </a:pPr>
            <a:r>
              <a:rPr sz="1800" b="1" u="heavy" spc="-5" dirty="0">
                <a:solidFill>
                  <a:srgbClr val="434343"/>
                </a:solidFill>
                <a:uFill>
                  <a:solidFill>
                    <a:srgbClr val="434343"/>
                  </a:solidFill>
                </a:uFill>
                <a:latin typeface="Arial" panose="020B0604020202020204"/>
                <a:cs typeface="Arial" panose="020B0604020202020204"/>
              </a:rPr>
              <a:t>CI/CD</a:t>
            </a:r>
            <a:endParaRPr sz="1800">
              <a:latin typeface="Arial" panose="020B0604020202020204"/>
              <a:cs typeface="Arial" panose="020B0604020202020204"/>
            </a:endParaRPr>
          </a:p>
        </p:txBody>
      </p:sp>
      <p:sp>
        <p:nvSpPr>
          <p:cNvPr id="26" name="object 26"/>
          <p:cNvSpPr txBox="1"/>
          <p:nvPr/>
        </p:nvSpPr>
        <p:spPr>
          <a:xfrm>
            <a:off x="4876844" y="1126956"/>
            <a:ext cx="1509395" cy="575945"/>
          </a:xfrm>
          <a:prstGeom prst="rect">
            <a:avLst/>
          </a:prstGeom>
        </p:spPr>
        <p:txBody>
          <a:bodyPr vert="horz" wrap="square" lIns="0" tIns="10795" rIns="0" bIns="0" rtlCol="0">
            <a:spAutoFit/>
          </a:bodyPr>
          <a:lstStyle/>
          <a:p>
            <a:pPr marL="94615" marR="5080" indent="-82550">
              <a:lnSpc>
                <a:spcPct val="101000"/>
              </a:lnSpc>
              <a:spcBef>
                <a:spcPts val="85"/>
              </a:spcBef>
            </a:pPr>
            <a:r>
              <a:rPr sz="1800" b="1" u="heavy" spc="-5" dirty="0">
                <a:solidFill>
                  <a:srgbClr val="434343"/>
                </a:solidFill>
                <a:uFill>
                  <a:solidFill>
                    <a:srgbClr val="434343"/>
                  </a:solidFill>
                </a:uFill>
                <a:latin typeface="Arial" panose="020B0604020202020204"/>
                <a:cs typeface="Arial" panose="020B0604020202020204"/>
              </a:rPr>
              <a:t>Infrastructure </a:t>
            </a:r>
            <a:r>
              <a:rPr sz="1800" b="1" spc="-5" dirty="0">
                <a:solidFill>
                  <a:srgbClr val="434343"/>
                </a:solidFill>
                <a:latin typeface="Arial" panose="020B0604020202020204"/>
                <a:cs typeface="Arial" panose="020B0604020202020204"/>
              </a:rPr>
              <a:t> </a:t>
            </a:r>
            <a:r>
              <a:rPr sz="1800" b="1" u="heavy" spc="-5" dirty="0">
                <a:solidFill>
                  <a:srgbClr val="434343"/>
                </a:solidFill>
                <a:uFill>
                  <a:solidFill>
                    <a:srgbClr val="434343"/>
                  </a:solidFill>
                </a:uFill>
                <a:latin typeface="Arial" panose="020B0604020202020204"/>
                <a:cs typeface="Arial" panose="020B0604020202020204"/>
              </a:rPr>
              <a:t>as </a:t>
            </a:r>
            <a:r>
              <a:rPr sz="1800" b="1" u="heavy" dirty="0">
                <a:solidFill>
                  <a:srgbClr val="434343"/>
                </a:solidFill>
                <a:uFill>
                  <a:solidFill>
                    <a:srgbClr val="434343"/>
                  </a:solidFill>
                </a:uFill>
                <a:latin typeface="Arial" panose="020B0604020202020204"/>
                <a:cs typeface="Arial" panose="020B0604020202020204"/>
              </a:rPr>
              <a:t>a</a:t>
            </a:r>
            <a:r>
              <a:rPr sz="1800" b="1" u="heavy" spc="-65" dirty="0">
                <a:solidFill>
                  <a:srgbClr val="434343"/>
                </a:solidFill>
                <a:uFill>
                  <a:solidFill>
                    <a:srgbClr val="434343"/>
                  </a:solidFill>
                </a:uFill>
                <a:latin typeface="Arial" panose="020B0604020202020204"/>
                <a:cs typeface="Arial" panose="020B0604020202020204"/>
              </a:rPr>
              <a:t> </a:t>
            </a:r>
            <a:r>
              <a:rPr sz="1800" b="1" u="heavy" spc="-5" dirty="0">
                <a:solidFill>
                  <a:srgbClr val="434343"/>
                </a:solidFill>
                <a:uFill>
                  <a:solidFill>
                    <a:srgbClr val="434343"/>
                  </a:solidFill>
                </a:uFill>
                <a:latin typeface="Arial" panose="020B0604020202020204"/>
                <a:cs typeface="Arial" panose="020B0604020202020204"/>
              </a:rPr>
              <a:t>Service</a:t>
            </a:r>
            <a:endParaRPr sz="1800">
              <a:latin typeface="Arial" panose="020B0604020202020204"/>
              <a:cs typeface="Arial" panose="020B0604020202020204"/>
            </a:endParaRPr>
          </a:p>
        </p:txBody>
      </p:sp>
      <p:sp>
        <p:nvSpPr>
          <p:cNvPr id="27" name="object 27"/>
          <p:cNvSpPr txBox="1"/>
          <p:nvPr/>
        </p:nvSpPr>
        <p:spPr>
          <a:xfrm>
            <a:off x="7316512" y="1126956"/>
            <a:ext cx="1457325" cy="299720"/>
          </a:xfrm>
          <a:prstGeom prst="rect">
            <a:avLst/>
          </a:prstGeom>
        </p:spPr>
        <p:txBody>
          <a:bodyPr vert="horz" wrap="square" lIns="0" tIns="12700" rIns="0" bIns="0" rtlCol="0">
            <a:spAutoFit/>
          </a:bodyPr>
          <a:lstStyle/>
          <a:p>
            <a:pPr marL="12700">
              <a:lnSpc>
                <a:spcPct val="100000"/>
              </a:lnSpc>
              <a:spcBef>
                <a:spcPts val="100"/>
              </a:spcBef>
            </a:pPr>
            <a:r>
              <a:rPr sz="1800" b="1" u="heavy" spc="-5" dirty="0">
                <a:solidFill>
                  <a:srgbClr val="434343"/>
                </a:solidFill>
                <a:uFill>
                  <a:solidFill>
                    <a:srgbClr val="434343"/>
                  </a:solidFill>
                </a:uFill>
                <a:latin typeface="Arial" panose="020B0604020202020204"/>
                <a:cs typeface="Arial" panose="020B0604020202020204"/>
              </a:rPr>
              <a:t>Infra</a:t>
            </a:r>
            <a:r>
              <a:rPr sz="1800" b="1" u="heavy" spc="-80" dirty="0">
                <a:solidFill>
                  <a:srgbClr val="434343"/>
                </a:solidFill>
                <a:uFill>
                  <a:solidFill>
                    <a:srgbClr val="434343"/>
                  </a:solidFill>
                </a:uFill>
                <a:latin typeface="Arial" panose="020B0604020202020204"/>
                <a:cs typeface="Arial" panose="020B0604020202020204"/>
              </a:rPr>
              <a:t> </a:t>
            </a:r>
            <a:r>
              <a:rPr sz="1800" b="1" u="heavy" spc="-5" dirty="0">
                <a:solidFill>
                  <a:srgbClr val="434343"/>
                </a:solidFill>
                <a:uFill>
                  <a:solidFill>
                    <a:srgbClr val="434343"/>
                  </a:solidFill>
                </a:uFill>
                <a:latin typeface="Arial" panose="020B0604020202020204"/>
                <a:cs typeface="Arial" panose="020B0604020202020204"/>
              </a:rPr>
              <a:t>Support</a:t>
            </a:r>
            <a:endParaRPr sz="1800">
              <a:latin typeface="Arial" panose="020B0604020202020204"/>
              <a:cs typeface="Arial" panose="020B0604020202020204"/>
            </a:endParaRPr>
          </a:p>
        </p:txBody>
      </p:sp>
      <p:sp>
        <p:nvSpPr>
          <p:cNvPr id="28" name="object 28"/>
          <p:cNvSpPr/>
          <p:nvPr/>
        </p:nvSpPr>
        <p:spPr>
          <a:xfrm>
            <a:off x="3194387" y="3269551"/>
            <a:ext cx="867499" cy="803536"/>
          </a:xfrm>
          <a:prstGeom prst="rect">
            <a:avLst/>
          </a:prstGeom>
          <a:blipFill>
            <a:blip r:embed="rId18" cstate="print"/>
            <a:stretch>
              <a:fillRect/>
            </a:stretch>
          </a:blipFill>
        </p:spPr>
        <p:txBody>
          <a:bodyPr wrap="square" lIns="0" tIns="0" rIns="0" bIns="0" rtlCol="0"/>
          <a:lstStyle/>
          <a:p/>
        </p:txBody>
      </p:sp>
      <p:sp>
        <p:nvSpPr>
          <p:cNvPr id="29" name="object 29"/>
          <p:cNvSpPr/>
          <p:nvPr/>
        </p:nvSpPr>
        <p:spPr>
          <a:xfrm>
            <a:off x="2310087" y="3154312"/>
            <a:ext cx="630199" cy="949310"/>
          </a:xfrm>
          <a:prstGeom prst="rect">
            <a:avLst/>
          </a:prstGeom>
          <a:blipFill>
            <a:blip r:embed="rId19" cstate="print"/>
            <a:stretch>
              <a:fillRect/>
            </a:stretch>
          </a:blipFill>
        </p:spPr>
        <p:txBody>
          <a:bodyPr wrap="square" lIns="0" tIns="0" rIns="0" bIns="0" rtlCol="0"/>
          <a:lstStyle/>
          <a:p/>
        </p:txBody>
      </p:sp>
      <p:sp>
        <p:nvSpPr>
          <p:cNvPr id="30" name="object 30"/>
          <p:cNvSpPr/>
          <p:nvPr/>
        </p:nvSpPr>
        <p:spPr>
          <a:xfrm>
            <a:off x="1957662" y="4452262"/>
            <a:ext cx="1052525" cy="654318"/>
          </a:xfrm>
          <a:prstGeom prst="rect">
            <a:avLst/>
          </a:prstGeom>
          <a:blipFill>
            <a:blip r:embed="rId20" cstate="print"/>
            <a:stretch>
              <a:fillRect/>
            </a:stretch>
          </a:blipFill>
        </p:spPr>
        <p:txBody>
          <a:bodyPr wrap="square" lIns="0" tIns="0" rIns="0" bIns="0" rtlCol="0"/>
          <a:lstStyle/>
          <a:p/>
        </p:txBody>
      </p:sp>
      <p:sp>
        <p:nvSpPr>
          <p:cNvPr id="31" name="object 31"/>
          <p:cNvSpPr/>
          <p:nvPr/>
        </p:nvSpPr>
        <p:spPr>
          <a:xfrm>
            <a:off x="3191786" y="4639188"/>
            <a:ext cx="984181" cy="234029"/>
          </a:xfrm>
          <a:prstGeom prst="rect">
            <a:avLst/>
          </a:prstGeom>
          <a:blipFill>
            <a:blip r:embed="rId21" cstate="print"/>
            <a:stretch>
              <a:fillRect/>
            </a:stretch>
          </a:blipFill>
        </p:spPr>
        <p:txBody>
          <a:bodyPr wrap="square" lIns="0" tIns="0" rIns="0" bIns="0" rtlCol="0"/>
          <a:lstStyle/>
          <a:p/>
        </p:txBody>
      </p:sp>
      <p:sp>
        <p:nvSpPr>
          <p:cNvPr id="32" name="object 32"/>
          <p:cNvSpPr/>
          <p:nvPr/>
        </p:nvSpPr>
        <p:spPr>
          <a:xfrm>
            <a:off x="7148675" y="5399173"/>
            <a:ext cx="1794599" cy="607409"/>
          </a:xfrm>
          <a:prstGeom prst="rect">
            <a:avLst/>
          </a:prstGeom>
          <a:blipFill>
            <a:blip r:embed="rId22" cstate="print"/>
            <a:stretch>
              <a:fillRect/>
            </a:stretch>
          </a:blipFill>
        </p:spPr>
        <p:txBody>
          <a:bodyPr wrap="square" lIns="0" tIns="0" rIns="0" bIns="0" rtlCol="0"/>
          <a:lstStyle/>
          <a:p/>
        </p:txBody>
      </p:sp>
      <p:sp>
        <p:nvSpPr>
          <p:cNvPr id="33" name="object 33"/>
          <p:cNvSpPr/>
          <p:nvPr/>
        </p:nvSpPr>
        <p:spPr>
          <a:xfrm>
            <a:off x="7134424" y="4272827"/>
            <a:ext cx="1794599" cy="833745"/>
          </a:xfrm>
          <a:prstGeom prst="rect">
            <a:avLst/>
          </a:prstGeom>
          <a:blipFill>
            <a:blip r:embed="rId23" cstate="print"/>
            <a:stretch>
              <a:fillRect/>
            </a:stretch>
          </a:blipFill>
        </p:spPr>
        <p:txBody>
          <a:bodyPr wrap="square" lIns="0" tIns="0" rIns="0" bIns="0" rtlCol="0"/>
          <a:lstStyl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0000"/>
          </a:blip>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84725" y="190903"/>
            <a:ext cx="2766695" cy="566420"/>
          </a:xfrm>
          <a:prstGeom prst="rect">
            <a:avLst/>
          </a:prstGeom>
          <a:pattFill prst="pct20">
            <a:fgClr>
              <a:schemeClr val="tx2">
                <a:lumMod val="40000"/>
                <a:lumOff val="60000"/>
              </a:schemeClr>
            </a:fgClr>
            <a:bgClr>
              <a:schemeClr val="tx2">
                <a:lumMod val="60000"/>
                <a:lumOff val="40000"/>
              </a:schemeClr>
            </a:bgClr>
          </a:pattFill>
        </p:spPr>
        <p:txBody>
          <a:bodyPr vert="horz" wrap="square" lIns="0" tIns="12700" rIns="0" bIns="0" rtlCol="0">
            <a:spAutoFit/>
          </a:bodyPr>
          <a:lstStyle/>
          <a:p>
            <a:pPr marL="12700">
              <a:lnSpc>
                <a:spcPct val="100000"/>
              </a:lnSpc>
              <a:spcBef>
                <a:spcPts val="100"/>
              </a:spcBef>
            </a:pPr>
            <a:r>
              <a:rPr sz="3600" spc="-5" dirty="0">
                <a:solidFill>
                  <a:srgbClr val="434343"/>
                </a:solidFill>
                <a:latin typeface="Times New Roman" panose="02020603050405020304" charset="0"/>
                <a:cs typeface="Times New Roman" panose="02020603050405020304" charset="0"/>
              </a:rPr>
              <a:t>DevOps</a:t>
            </a:r>
            <a:r>
              <a:rPr sz="3600" spc="-90" dirty="0">
                <a:solidFill>
                  <a:srgbClr val="434343"/>
                </a:solidFill>
                <a:latin typeface="Times New Roman" panose="02020603050405020304" charset="0"/>
                <a:cs typeface="Times New Roman" panose="02020603050405020304" charset="0"/>
              </a:rPr>
              <a:t> </a:t>
            </a:r>
            <a:r>
              <a:rPr sz="3600" spc="-5" dirty="0">
                <a:solidFill>
                  <a:srgbClr val="434343"/>
                </a:solidFill>
                <a:latin typeface="Times New Roman" panose="02020603050405020304" charset="0"/>
                <a:cs typeface="Times New Roman" panose="02020603050405020304" charset="0"/>
              </a:rPr>
              <a:t>Flow</a:t>
            </a:r>
            <a:endParaRPr sz="3600">
              <a:latin typeface="Times New Roman" panose="02020603050405020304" charset="0"/>
              <a:cs typeface="Times New Roman" panose="02020603050405020304" charset="0"/>
            </a:endParaRPr>
          </a:p>
        </p:txBody>
      </p:sp>
      <p:sp>
        <p:nvSpPr>
          <p:cNvPr id="4" name="object 4"/>
          <p:cNvSpPr/>
          <p:nvPr/>
        </p:nvSpPr>
        <p:spPr>
          <a:xfrm>
            <a:off x="6889374" y="1204475"/>
            <a:ext cx="1943100" cy="3699510"/>
          </a:xfrm>
          <a:custGeom>
            <a:avLst/>
            <a:gdLst/>
            <a:ahLst/>
            <a:cxnLst/>
            <a:rect l="l" t="t" r="r" b="b"/>
            <a:pathLst>
              <a:path w="1943100" h="3699510">
                <a:moveTo>
                  <a:pt x="1618993" y="3699299"/>
                </a:moveTo>
                <a:lnTo>
                  <a:pt x="323806" y="3699299"/>
                </a:lnTo>
                <a:lnTo>
                  <a:pt x="275956" y="3695789"/>
                </a:lnTo>
                <a:lnTo>
                  <a:pt x="230286" y="3685590"/>
                </a:lnTo>
                <a:lnTo>
                  <a:pt x="187297" y="3669204"/>
                </a:lnTo>
                <a:lnTo>
                  <a:pt x="147490" y="3647132"/>
                </a:lnTo>
                <a:lnTo>
                  <a:pt x="111365" y="3619875"/>
                </a:lnTo>
                <a:lnTo>
                  <a:pt x="79424" y="3587934"/>
                </a:lnTo>
                <a:lnTo>
                  <a:pt x="52167" y="3551809"/>
                </a:lnTo>
                <a:lnTo>
                  <a:pt x="30095" y="3512002"/>
                </a:lnTo>
                <a:lnTo>
                  <a:pt x="13709" y="3469012"/>
                </a:lnTo>
                <a:lnTo>
                  <a:pt x="3510" y="3423343"/>
                </a:lnTo>
                <a:lnTo>
                  <a:pt x="0" y="3375493"/>
                </a:lnTo>
                <a:lnTo>
                  <a:pt x="0" y="323806"/>
                </a:lnTo>
                <a:lnTo>
                  <a:pt x="3510" y="275956"/>
                </a:lnTo>
                <a:lnTo>
                  <a:pt x="13709" y="230286"/>
                </a:lnTo>
                <a:lnTo>
                  <a:pt x="30095" y="187297"/>
                </a:lnTo>
                <a:lnTo>
                  <a:pt x="52167" y="147490"/>
                </a:lnTo>
                <a:lnTo>
                  <a:pt x="79424" y="111365"/>
                </a:lnTo>
                <a:lnTo>
                  <a:pt x="111365" y="79424"/>
                </a:lnTo>
                <a:lnTo>
                  <a:pt x="147490" y="52167"/>
                </a:lnTo>
                <a:lnTo>
                  <a:pt x="187297" y="30095"/>
                </a:lnTo>
                <a:lnTo>
                  <a:pt x="230286" y="13709"/>
                </a:lnTo>
                <a:lnTo>
                  <a:pt x="275956" y="3510"/>
                </a:lnTo>
                <a:lnTo>
                  <a:pt x="323806" y="0"/>
                </a:lnTo>
                <a:lnTo>
                  <a:pt x="1618993" y="0"/>
                </a:lnTo>
                <a:lnTo>
                  <a:pt x="1669953" y="4033"/>
                </a:lnTo>
                <a:lnTo>
                  <a:pt x="1719200" y="15894"/>
                </a:lnTo>
                <a:lnTo>
                  <a:pt x="1765862" y="35223"/>
                </a:lnTo>
                <a:lnTo>
                  <a:pt x="1809072" y="61658"/>
                </a:lnTo>
                <a:lnTo>
                  <a:pt x="1847959" y="94840"/>
                </a:lnTo>
                <a:lnTo>
                  <a:pt x="1881141" y="133727"/>
                </a:lnTo>
                <a:lnTo>
                  <a:pt x="1907576" y="176936"/>
                </a:lnTo>
                <a:lnTo>
                  <a:pt x="1926905" y="223599"/>
                </a:lnTo>
                <a:lnTo>
                  <a:pt x="1938766" y="272846"/>
                </a:lnTo>
                <a:lnTo>
                  <a:pt x="1942799" y="323806"/>
                </a:lnTo>
                <a:lnTo>
                  <a:pt x="1942799" y="3375493"/>
                </a:lnTo>
                <a:lnTo>
                  <a:pt x="1939289" y="3423343"/>
                </a:lnTo>
                <a:lnTo>
                  <a:pt x="1929090" y="3469012"/>
                </a:lnTo>
                <a:lnTo>
                  <a:pt x="1912704" y="3512002"/>
                </a:lnTo>
                <a:lnTo>
                  <a:pt x="1890632" y="3551809"/>
                </a:lnTo>
                <a:lnTo>
                  <a:pt x="1863375" y="3587934"/>
                </a:lnTo>
                <a:lnTo>
                  <a:pt x="1831434" y="3619875"/>
                </a:lnTo>
                <a:lnTo>
                  <a:pt x="1795309" y="3647132"/>
                </a:lnTo>
                <a:lnTo>
                  <a:pt x="1755502" y="3669204"/>
                </a:lnTo>
                <a:lnTo>
                  <a:pt x="1712513" y="3685590"/>
                </a:lnTo>
                <a:lnTo>
                  <a:pt x="1666843" y="3695789"/>
                </a:lnTo>
                <a:lnTo>
                  <a:pt x="1618993" y="3699299"/>
                </a:lnTo>
                <a:close/>
              </a:path>
            </a:pathLst>
          </a:custGeom>
          <a:solidFill>
            <a:srgbClr val="EEEEEE"/>
          </a:solidFill>
        </p:spPr>
        <p:txBody>
          <a:bodyPr wrap="square" lIns="0" tIns="0" rIns="0" bIns="0" rtlCol="0"/>
          <a:lstStyle/>
          <a:p/>
        </p:txBody>
      </p:sp>
      <p:sp>
        <p:nvSpPr>
          <p:cNvPr id="5" name="object 5"/>
          <p:cNvSpPr/>
          <p:nvPr/>
        </p:nvSpPr>
        <p:spPr>
          <a:xfrm>
            <a:off x="6889374" y="1204475"/>
            <a:ext cx="1943100" cy="3699510"/>
          </a:xfrm>
          <a:custGeom>
            <a:avLst/>
            <a:gdLst/>
            <a:ahLst/>
            <a:cxnLst/>
            <a:rect l="l" t="t" r="r" b="b"/>
            <a:pathLst>
              <a:path w="1943100" h="3699510">
                <a:moveTo>
                  <a:pt x="0" y="323806"/>
                </a:moveTo>
                <a:lnTo>
                  <a:pt x="3510" y="275956"/>
                </a:lnTo>
                <a:lnTo>
                  <a:pt x="13709" y="230286"/>
                </a:lnTo>
                <a:lnTo>
                  <a:pt x="30095" y="187297"/>
                </a:lnTo>
                <a:lnTo>
                  <a:pt x="52167" y="147490"/>
                </a:lnTo>
                <a:lnTo>
                  <a:pt x="79424" y="111365"/>
                </a:lnTo>
                <a:lnTo>
                  <a:pt x="111365" y="79424"/>
                </a:lnTo>
                <a:lnTo>
                  <a:pt x="147490" y="52167"/>
                </a:lnTo>
                <a:lnTo>
                  <a:pt x="187297" y="30095"/>
                </a:lnTo>
                <a:lnTo>
                  <a:pt x="230286" y="13709"/>
                </a:lnTo>
                <a:lnTo>
                  <a:pt x="275956" y="3510"/>
                </a:lnTo>
                <a:lnTo>
                  <a:pt x="323806" y="0"/>
                </a:lnTo>
                <a:lnTo>
                  <a:pt x="1618993" y="0"/>
                </a:lnTo>
                <a:lnTo>
                  <a:pt x="1669953" y="4033"/>
                </a:lnTo>
                <a:lnTo>
                  <a:pt x="1719200" y="15894"/>
                </a:lnTo>
                <a:lnTo>
                  <a:pt x="1765862" y="35223"/>
                </a:lnTo>
                <a:lnTo>
                  <a:pt x="1809072" y="61658"/>
                </a:lnTo>
                <a:lnTo>
                  <a:pt x="1847959" y="94840"/>
                </a:lnTo>
                <a:lnTo>
                  <a:pt x="1881141" y="133727"/>
                </a:lnTo>
                <a:lnTo>
                  <a:pt x="1907576" y="176936"/>
                </a:lnTo>
                <a:lnTo>
                  <a:pt x="1926905" y="223599"/>
                </a:lnTo>
                <a:lnTo>
                  <a:pt x="1938766" y="272846"/>
                </a:lnTo>
                <a:lnTo>
                  <a:pt x="1942799" y="323806"/>
                </a:lnTo>
                <a:lnTo>
                  <a:pt x="1942799" y="3375493"/>
                </a:lnTo>
                <a:lnTo>
                  <a:pt x="1939289" y="3423343"/>
                </a:lnTo>
                <a:lnTo>
                  <a:pt x="1929090" y="3469012"/>
                </a:lnTo>
                <a:lnTo>
                  <a:pt x="1912704" y="3512002"/>
                </a:lnTo>
                <a:lnTo>
                  <a:pt x="1890632" y="3551809"/>
                </a:lnTo>
                <a:lnTo>
                  <a:pt x="1863375" y="3587934"/>
                </a:lnTo>
                <a:lnTo>
                  <a:pt x="1831434" y="3619875"/>
                </a:lnTo>
                <a:lnTo>
                  <a:pt x="1795309" y="3647132"/>
                </a:lnTo>
                <a:lnTo>
                  <a:pt x="1755502" y="3669204"/>
                </a:lnTo>
                <a:lnTo>
                  <a:pt x="1712513" y="3685590"/>
                </a:lnTo>
                <a:lnTo>
                  <a:pt x="1666843" y="3695789"/>
                </a:lnTo>
                <a:lnTo>
                  <a:pt x="1618993" y="3699299"/>
                </a:lnTo>
                <a:lnTo>
                  <a:pt x="323806" y="3699299"/>
                </a:lnTo>
                <a:lnTo>
                  <a:pt x="275956" y="3695789"/>
                </a:lnTo>
                <a:lnTo>
                  <a:pt x="230286" y="3685590"/>
                </a:lnTo>
                <a:lnTo>
                  <a:pt x="187297" y="3669204"/>
                </a:lnTo>
                <a:lnTo>
                  <a:pt x="147490" y="3647132"/>
                </a:lnTo>
                <a:lnTo>
                  <a:pt x="111365" y="3619875"/>
                </a:lnTo>
                <a:lnTo>
                  <a:pt x="79424" y="3587934"/>
                </a:lnTo>
                <a:lnTo>
                  <a:pt x="52167" y="3551809"/>
                </a:lnTo>
                <a:lnTo>
                  <a:pt x="30095" y="3512002"/>
                </a:lnTo>
                <a:lnTo>
                  <a:pt x="13709" y="3469012"/>
                </a:lnTo>
                <a:lnTo>
                  <a:pt x="3510" y="3423343"/>
                </a:lnTo>
                <a:lnTo>
                  <a:pt x="0" y="3375493"/>
                </a:lnTo>
                <a:lnTo>
                  <a:pt x="0" y="323806"/>
                </a:lnTo>
                <a:close/>
              </a:path>
            </a:pathLst>
          </a:custGeom>
          <a:ln w="9524">
            <a:solidFill>
              <a:srgbClr val="595959"/>
            </a:solidFill>
          </a:ln>
        </p:spPr>
        <p:txBody>
          <a:bodyPr wrap="square" lIns="0" tIns="0" rIns="0" bIns="0" rtlCol="0"/>
          <a:lstStyle/>
          <a:p/>
        </p:txBody>
      </p:sp>
      <p:sp>
        <p:nvSpPr>
          <p:cNvPr id="6" name="object 6"/>
          <p:cNvSpPr txBox="1"/>
          <p:nvPr/>
        </p:nvSpPr>
        <p:spPr>
          <a:xfrm>
            <a:off x="7057239" y="4425141"/>
            <a:ext cx="150939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panose="020B0604020202020204"/>
                <a:cs typeface="Arial" panose="020B0604020202020204"/>
              </a:rPr>
              <a:t>Infrastructure</a:t>
            </a:r>
            <a:endParaRPr sz="1800">
              <a:latin typeface="Arial" panose="020B0604020202020204"/>
              <a:cs typeface="Arial" panose="020B0604020202020204"/>
            </a:endParaRPr>
          </a:p>
        </p:txBody>
      </p:sp>
      <p:sp>
        <p:nvSpPr>
          <p:cNvPr id="7" name="object 7"/>
          <p:cNvSpPr/>
          <p:nvPr/>
        </p:nvSpPr>
        <p:spPr>
          <a:xfrm>
            <a:off x="540624" y="2753449"/>
            <a:ext cx="591185" cy="591185"/>
          </a:xfrm>
          <a:custGeom>
            <a:avLst/>
            <a:gdLst/>
            <a:ahLst/>
            <a:cxnLst/>
            <a:rect l="l" t="t" r="r" b="b"/>
            <a:pathLst>
              <a:path w="591185" h="591185">
                <a:moveTo>
                  <a:pt x="295349" y="590699"/>
                </a:moveTo>
                <a:lnTo>
                  <a:pt x="247442" y="586834"/>
                </a:lnTo>
                <a:lnTo>
                  <a:pt x="201996" y="575642"/>
                </a:lnTo>
                <a:lnTo>
                  <a:pt x="159619" y="557733"/>
                </a:lnTo>
                <a:lnTo>
                  <a:pt x="120920" y="533714"/>
                </a:lnTo>
                <a:lnTo>
                  <a:pt x="86506" y="504194"/>
                </a:lnTo>
                <a:lnTo>
                  <a:pt x="56985" y="469779"/>
                </a:lnTo>
                <a:lnTo>
                  <a:pt x="32966" y="431080"/>
                </a:lnTo>
                <a:lnTo>
                  <a:pt x="15057" y="388703"/>
                </a:lnTo>
                <a:lnTo>
                  <a:pt x="3865" y="343257"/>
                </a:lnTo>
                <a:lnTo>
                  <a:pt x="0" y="295349"/>
                </a:lnTo>
                <a:lnTo>
                  <a:pt x="3865" y="247442"/>
                </a:lnTo>
                <a:lnTo>
                  <a:pt x="15057" y="201996"/>
                </a:lnTo>
                <a:lnTo>
                  <a:pt x="32966" y="159619"/>
                </a:lnTo>
                <a:lnTo>
                  <a:pt x="56985" y="120920"/>
                </a:lnTo>
                <a:lnTo>
                  <a:pt x="86506" y="86505"/>
                </a:lnTo>
                <a:lnTo>
                  <a:pt x="120920" y="56985"/>
                </a:lnTo>
                <a:lnTo>
                  <a:pt x="159619" y="32966"/>
                </a:lnTo>
                <a:lnTo>
                  <a:pt x="201996" y="15057"/>
                </a:lnTo>
                <a:lnTo>
                  <a:pt x="247442" y="3865"/>
                </a:lnTo>
                <a:lnTo>
                  <a:pt x="295349" y="0"/>
                </a:lnTo>
                <a:lnTo>
                  <a:pt x="343257" y="3865"/>
                </a:lnTo>
                <a:lnTo>
                  <a:pt x="388703" y="15057"/>
                </a:lnTo>
                <a:lnTo>
                  <a:pt x="431080" y="32966"/>
                </a:lnTo>
                <a:lnTo>
                  <a:pt x="469779" y="56985"/>
                </a:lnTo>
                <a:lnTo>
                  <a:pt x="504193" y="86505"/>
                </a:lnTo>
                <a:lnTo>
                  <a:pt x="533714" y="120920"/>
                </a:lnTo>
                <a:lnTo>
                  <a:pt x="557733" y="159619"/>
                </a:lnTo>
                <a:lnTo>
                  <a:pt x="575642" y="201996"/>
                </a:lnTo>
                <a:lnTo>
                  <a:pt x="586834" y="247442"/>
                </a:lnTo>
                <a:lnTo>
                  <a:pt x="590699" y="295349"/>
                </a:lnTo>
                <a:lnTo>
                  <a:pt x="586834" y="343257"/>
                </a:lnTo>
                <a:lnTo>
                  <a:pt x="575642" y="388703"/>
                </a:lnTo>
                <a:lnTo>
                  <a:pt x="557733" y="431080"/>
                </a:lnTo>
                <a:lnTo>
                  <a:pt x="533714" y="469779"/>
                </a:lnTo>
                <a:lnTo>
                  <a:pt x="504193" y="504194"/>
                </a:lnTo>
                <a:lnTo>
                  <a:pt x="469779" y="533714"/>
                </a:lnTo>
                <a:lnTo>
                  <a:pt x="431080" y="557733"/>
                </a:lnTo>
                <a:lnTo>
                  <a:pt x="388703" y="575642"/>
                </a:lnTo>
                <a:lnTo>
                  <a:pt x="343257" y="586834"/>
                </a:lnTo>
                <a:lnTo>
                  <a:pt x="295349" y="590699"/>
                </a:lnTo>
                <a:close/>
              </a:path>
            </a:pathLst>
          </a:custGeom>
          <a:solidFill>
            <a:srgbClr val="FFF1CC"/>
          </a:solidFill>
        </p:spPr>
        <p:txBody>
          <a:bodyPr wrap="square" lIns="0" tIns="0" rIns="0" bIns="0" rtlCol="0"/>
          <a:lstStyle/>
          <a:p/>
        </p:txBody>
      </p:sp>
      <p:sp>
        <p:nvSpPr>
          <p:cNvPr id="8" name="object 8"/>
          <p:cNvSpPr/>
          <p:nvPr/>
        </p:nvSpPr>
        <p:spPr>
          <a:xfrm>
            <a:off x="705825" y="2924940"/>
            <a:ext cx="260298" cy="71056"/>
          </a:xfrm>
          <a:prstGeom prst="rect">
            <a:avLst/>
          </a:prstGeom>
          <a:blipFill>
            <a:blip r:embed="rId2" cstate="print"/>
            <a:stretch>
              <a:fillRect/>
            </a:stretch>
          </a:blipFill>
        </p:spPr>
        <p:txBody>
          <a:bodyPr wrap="square" lIns="0" tIns="0" rIns="0" bIns="0" rtlCol="0"/>
          <a:lstStyle/>
          <a:p/>
        </p:txBody>
      </p:sp>
      <p:sp>
        <p:nvSpPr>
          <p:cNvPr id="9" name="object 9"/>
          <p:cNvSpPr/>
          <p:nvPr/>
        </p:nvSpPr>
        <p:spPr>
          <a:xfrm>
            <a:off x="675893" y="3177604"/>
            <a:ext cx="320040" cy="53975"/>
          </a:xfrm>
          <a:custGeom>
            <a:avLst/>
            <a:gdLst/>
            <a:ahLst/>
            <a:cxnLst/>
            <a:rect l="l" t="t" r="r" b="b"/>
            <a:pathLst>
              <a:path w="320040" h="53975">
                <a:moveTo>
                  <a:pt x="0" y="0"/>
                </a:moveTo>
                <a:lnTo>
                  <a:pt x="45729" y="26924"/>
                </a:lnTo>
                <a:lnTo>
                  <a:pt x="91444" y="44873"/>
                </a:lnTo>
                <a:lnTo>
                  <a:pt x="137144" y="53848"/>
                </a:lnTo>
                <a:lnTo>
                  <a:pt x="182828" y="53848"/>
                </a:lnTo>
                <a:lnTo>
                  <a:pt x="228497" y="44873"/>
                </a:lnTo>
                <a:lnTo>
                  <a:pt x="274151" y="26924"/>
                </a:lnTo>
                <a:lnTo>
                  <a:pt x="319789" y="0"/>
                </a:lnTo>
              </a:path>
            </a:pathLst>
          </a:custGeom>
          <a:ln w="9524">
            <a:solidFill>
              <a:srgbClr val="595959"/>
            </a:solidFill>
          </a:ln>
        </p:spPr>
        <p:txBody>
          <a:bodyPr wrap="square" lIns="0" tIns="0" rIns="0" bIns="0" rtlCol="0"/>
          <a:lstStyle/>
          <a:p/>
        </p:txBody>
      </p:sp>
      <p:sp>
        <p:nvSpPr>
          <p:cNvPr id="10" name="object 10"/>
          <p:cNvSpPr/>
          <p:nvPr/>
        </p:nvSpPr>
        <p:spPr>
          <a:xfrm>
            <a:off x="540624" y="2753449"/>
            <a:ext cx="591185" cy="591185"/>
          </a:xfrm>
          <a:custGeom>
            <a:avLst/>
            <a:gdLst/>
            <a:ahLst/>
            <a:cxnLst/>
            <a:rect l="l" t="t" r="r" b="b"/>
            <a:pathLst>
              <a:path w="591185" h="591185">
                <a:moveTo>
                  <a:pt x="0" y="295349"/>
                </a:moveTo>
                <a:lnTo>
                  <a:pt x="3865" y="247442"/>
                </a:lnTo>
                <a:lnTo>
                  <a:pt x="15057" y="201996"/>
                </a:lnTo>
                <a:lnTo>
                  <a:pt x="32966" y="159619"/>
                </a:lnTo>
                <a:lnTo>
                  <a:pt x="56985" y="120920"/>
                </a:lnTo>
                <a:lnTo>
                  <a:pt x="86506" y="86505"/>
                </a:lnTo>
                <a:lnTo>
                  <a:pt x="120920" y="56985"/>
                </a:lnTo>
                <a:lnTo>
                  <a:pt x="159619" y="32966"/>
                </a:lnTo>
                <a:lnTo>
                  <a:pt x="201996" y="15057"/>
                </a:lnTo>
                <a:lnTo>
                  <a:pt x="247442" y="3865"/>
                </a:lnTo>
                <a:lnTo>
                  <a:pt x="295349" y="0"/>
                </a:lnTo>
                <a:lnTo>
                  <a:pt x="343257" y="3865"/>
                </a:lnTo>
                <a:lnTo>
                  <a:pt x="388703" y="15057"/>
                </a:lnTo>
                <a:lnTo>
                  <a:pt x="431080" y="32966"/>
                </a:lnTo>
                <a:lnTo>
                  <a:pt x="469779" y="56985"/>
                </a:lnTo>
                <a:lnTo>
                  <a:pt x="504193" y="86505"/>
                </a:lnTo>
                <a:lnTo>
                  <a:pt x="533714" y="120920"/>
                </a:lnTo>
                <a:lnTo>
                  <a:pt x="557733" y="159619"/>
                </a:lnTo>
                <a:lnTo>
                  <a:pt x="575642" y="201996"/>
                </a:lnTo>
                <a:lnTo>
                  <a:pt x="586834" y="247442"/>
                </a:lnTo>
                <a:lnTo>
                  <a:pt x="590699" y="295349"/>
                </a:lnTo>
                <a:lnTo>
                  <a:pt x="586834" y="343257"/>
                </a:lnTo>
                <a:lnTo>
                  <a:pt x="575642" y="388703"/>
                </a:lnTo>
                <a:lnTo>
                  <a:pt x="557733" y="431080"/>
                </a:lnTo>
                <a:lnTo>
                  <a:pt x="533714" y="469779"/>
                </a:lnTo>
                <a:lnTo>
                  <a:pt x="504193" y="504194"/>
                </a:lnTo>
                <a:lnTo>
                  <a:pt x="469779" y="533714"/>
                </a:lnTo>
                <a:lnTo>
                  <a:pt x="431080" y="557733"/>
                </a:lnTo>
                <a:lnTo>
                  <a:pt x="388703" y="575642"/>
                </a:lnTo>
                <a:lnTo>
                  <a:pt x="343257" y="586834"/>
                </a:lnTo>
                <a:lnTo>
                  <a:pt x="295349" y="590699"/>
                </a:lnTo>
                <a:lnTo>
                  <a:pt x="247442" y="586834"/>
                </a:lnTo>
                <a:lnTo>
                  <a:pt x="201996" y="575642"/>
                </a:lnTo>
                <a:lnTo>
                  <a:pt x="159619" y="557733"/>
                </a:lnTo>
                <a:lnTo>
                  <a:pt x="120920" y="533714"/>
                </a:lnTo>
                <a:lnTo>
                  <a:pt x="86506" y="504194"/>
                </a:lnTo>
                <a:lnTo>
                  <a:pt x="56985" y="469779"/>
                </a:lnTo>
                <a:lnTo>
                  <a:pt x="32966" y="431080"/>
                </a:lnTo>
                <a:lnTo>
                  <a:pt x="15057" y="388703"/>
                </a:lnTo>
                <a:lnTo>
                  <a:pt x="3865" y="343257"/>
                </a:lnTo>
                <a:lnTo>
                  <a:pt x="0" y="295349"/>
                </a:lnTo>
                <a:close/>
              </a:path>
            </a:pathLst>
          </a:custGeom>
          <a:ln w="9524">
            <a:solidFill>
              <a:srgbClr val="595959"/>
            </a:solidFill>
          </a:ln>
        </p:spPr>
        <p:txBody>
          <a:bodyPr wrap="square" lIns="0" tIns="0" rIns="0" bIns="0" rtlCol="0"/>
          <a:lstStyle/>
          <a:p/>
        </p:txBody>
      </p:sp>
      <p:sp>
        <p:nvSpPr>
          <p:cNvPr id="11" name="object 11"/>
          <p:cNvSpPr txBox="1"/>
          <p:nvPr/>
        </p:nvSpPr>
        <p:spPr>
          <a:xfrm>
            <a:off x="2191462" y="2753449"/>
            <a:ext cx="791210" cy="591185"/>
          </a:xfrm>
          <a:prstGeom prst="rect">
            <a:avLst/>
          </a:prstGeom>
          <a:solidFill>
            <a:srgbClr val="FCE4CD"/>
          </a:solidFill>
          <a:ln w="9524">
            <a:solidFill>
              <a:srgbClr val="595959"/>
            </a:solidFill>
          </a:ln>
        </p:spPr>
        <p:txBody>
          <a:bodyPr vert="horz" wrap="square" lIns="0" tIns="147955" rIns="0" bIns="0" rtlCol="0">
            <a:spAutoFit/>
          </a:bodyPr>
          <a:lstStyle/>
          <a:p>
            <a:pPr marL="160020">
              <a:lnSpc>
                <a:spcPct val="100000"/>
              </a:lnSpc>
              <a:spcBef>
                <a:spcPts val="1165"/>
              </a:spcBef>
            </a:pPr>
            <a:r>
              <a:rPr sz="1800" b="1" spc="-5" dirty="0">
                <a:latin typeface="Arial" panose="020B0604020202020204"/>
                <a:cs typeface="Arial" panose="020B0604020202020204"/>
              </a:rPr>
              <a:t>VCS</a:t>
            </a:r>
            <a:endParaRPr sz="1800">
              <a:latin typeface="Arial" panose="020B0604020202020204"/>
              <a:cs typeface="Arial" panose="020B0604020202020204"/>
            </a:endParaRPr>
          </a:p>
        </p:txBody>
      </p:sp>
      <p:sp>
        <p:nvSpPr>
          <p:cNvPr id="12" name="object 12"/>
          <p:cNvSpPr txBox="1"/>
          <p:nvPr/>
        </p:nvSpPr>
        <p:spPr>
          <a:xfrm>
            <a:off x="3807724" y="2753449"/>
            <a:ext cx="591185" cy="591185"/>
          </a:xfrm>
          <a:prstGeom prst="rect">
            <a:avLst/>
          </a:prstGeom>
          <a:solidFill>
            <a:srgbClr val="E6B8AE"/>
          </a:solidFill>
          <a:ln w="9524">
            <a:solidFill>
              <a:srgbClr val="595959"/>
            </a:solidFill>
          </a:ln>
        </p:spPr>
        <p:txBody>
          <a:bodyPr vert="horz" wrap="square" lIns="0" tIns="147955" rIns="0" bIns="0" rtlCol="0">
            <a:spAutoFit/>
          </a:bodyPr>
          <a:lstStyle/>
          <a:p>
            <a:pPr marL="180975">
              <a:lnSpc>
                <a:spcPct val="100000"/>
              </a:lnSpc>
              <a:spcBef>
                <a:spcPts val="1165"/>
              </a:spcBef>
            </a:pPr>
            <a:r>
              <a:rPr sz="1800" b="1" spc="-5" dirty="0">
                <a:latin typeface="Arial" panose="020B0604020202020204"/>
                <a:cs typeface="Arial" panose="020B0604020202020204"/>
              </a:rPr>
              <a:t>CI</a:t>
            </a:r>
            <a:endParaRPr sz="1800">
              <a:latin typeface="Arial" panose="020B0604020202020204"/>
              <a:cs typeface="Arial" panose="020B0604020202020204"/>
            </a:endParaRPr>
          </a:p>
        </p:txBody>
      </p:sp>
      <p:sp>
        <p:nvSpPr>
          <p:cNvPr id="13" name="object 13"/>
          <p:cNvSpPr txBox="1"/>
          <p:nvPr/>
        </p:nvSpPr>
        <p:spPr>
          <a:xfrm>
            <a:off x="5423925" y="2753449"/>
            <a:ext cx="591185" cy="591185"/>
          </a:xfrm>
          <a:prstGeom prst="rect">
            <a:avLst/>
          </a:prstGeom>
          <a:solidFill>
            <a:srgbClr val="E6B8AE"/>
          </a:solidFill>
          <a:ln w="9524">
            <a:solidFill>
              <a:srgbClr val="595959"/>
            </a:solidFill>
          </a:ln>
        </p:spPr>
        <p:txBody>
          <a:bodyPr vert="horz" wrap="square" lIns="0" tIns="147955" rIns="0" bIns="0" rtlCol="0">
            <a:spAutoFit/>
          </a:bodyPr>
          <a:lstStyle/>
          <a:p>
            <a:pPr marL="130175">
              <a:lnSpc>
                <a:spcPct val="100000"/>
              </a:lnSpc>
              <a:spcBef>
                <a:spcPts val="1165"/>
              </a:spcBef>
            </a:pPr>
            <a:r>
              <a:rPr sz="1800" b="1" spc="-5" dirty="0">
                <a:latin typeface="Arial" panose="020B0604020202020204"/>
                <a:cs typeface="Arial" panose="020B0604020202020204"/>
              </a:rPr>
              <a:t>CD</a:t>
            </a:r>
            <a:endParaRPr sz="1800">
              <a:latin typeface="Arial" panose="020B0604020202020204"/>
              <a:cs typeface="Arial" panose="020B0604020202020204"/>
            </a:endParaRPr>
          </a:p>
        </p:txBody>
      </p:sp>
      <p:sp>
        <p:nvSpPr>
          <p:cNvPr id="14" name="object 14"/>
          <p:cNvSpPr txBox="1"/>
          <p:nvPr/>
        </p:nvSpPr>
        <p:spPr>
          <a:xfrm>
            <a:off x="7480224" y="1539625"/>
            <a:ext cx="791210" cy="591185"/>
          </a:xfrm>
          <a:prstGeom prst="rect">
            <a:avLst/>
          </a:prstGeom>
          <a:solidFill>
            <a:srgbClr val="CEE1F3"/>
          </a:solidFill>
          <a:ln w="9524">
            <a:solidFill>
              <a:srgbClr val="595959"/>
            </a:solidFill>
          </a:ln>
        </p:spPr>
        <p:txBody>
          <a:bodyPr vert="horz" wrap="square" lIns="0" tIns="147955" rIns="0" bIns="0" rtlCol="0">
            <a:spAutoFit/>
          </a:bodyPr>
          <a:lstStyle/>
          <a:p>
            <a:pPr marL="185420">
              <a:lnSpc>
                <a:spcPct val="100000"/>
              </a:lnSpc>
              <a:spcBef>
                <a:spcPts val="1165"/>
              </a:spcBef>
            </a:pPr>
            <a:r>
              <a:rPr sz="1800" b="1" spc="-5" dirty="0">
                <a:latin typeface="Arial" panose="020B0604020202020204"/>
                <a:cs typeface="Arial" panose="020B0604020202020204"/>
              </a:rPr>
              <a:t>Dev</a:t>
            </a:r>
            <a:endParaRPr sz="1800">
              <a:latin typeface="Arial" panose="020B0604020202020204"/>
              <a:cs typeface="Arial" panose="020B0604020202020204"/>
            </a:endParaRPr>
          </a:p>
        </p:txBody>
      </p:sp>
      <p:sp>
        <p:nvSpPr>
          <p:cNvPr id="15" name="object 15"/>
          <p:cNvSpPr txBox="1"/>
          <p:nvPr/>
        </p:nvSpPr>
        <p:spPr>
          <a:xfrm>
            <a:off x="7480224" y="2609450"/>
            <a:ext cx="791210" cy="591185"/>
          </a:xfrm>
          <a:prstGeom prst="rect">
            <a:avLst/>
          </a:prstGeom>
          <a:solidFill>
            <a:srgbClr val="CEE1F3"/>
          </a:solidFill>
          <a:ln w="9524">
            <a:solidFill>
              <a:srgbClr val="595959"/>
            </a:solidFill>
          </a:ln>
        </p:spPr>
        <p:txBody>
          <a:bodyPr vert="horz" wrap="square" lIns="0" tIns="147955" rIns="0" bIns="0" rtlCol="0">
            <a:spAutoFit/>
          </a:bodyPr>
          <a:lstStyle/>
          <a:p>
            <a:pPr marL="160020">
              <a:lnSpc>
                <a:spcPct val="100000"/>
              </a:lnSpc>
              <a:spcBef>
                <a:spcPts val="1165"/>
              </a:spcBef>
            </a:pPr>
            <a:r>
              <a:rPr sz="1800" b="1" spc="-5" dirty="0">
                <a:latin typeface="Arial" panose="020B0604020202020204"/>
                <a:cs typeface="Arial" panose="020B0604020202020204"/>
              </a:rPr>
              <a:t>UAT</a:t>
            </a:r>
            <a:endParaRPr sz="1800">
              <a:latin typeface="Arial" panose="020B0604020202020204"/>
              <a:cs typeface="Arial" panose="020B0604020202020204"/>
            </a:endParaRPr>
          </a:p>
        </p:txBody>
      </p:sp>
      <p:sp>
        <p:nvSpPr>
          <p:cNvPr id="16" name="object 16"/>
          <p:cNvSpPr txBox="1"/>
          <p:nvPr/>
        </p:nvSpPr>
        <p:spPr>
          <a:xfrm>
            <a:off x="7480224" y="3679275"/>
            <a:ext cx="791210" cy="591185"/>
          </a:xfrm>
          <a:prstGeom prst="rect">
            <a:avLst/>
          </a:prstGeom>
          <a:solidFill>
            <a:srgbClr val="CEE1F3"/>
          </a:solidFill>
          <a:ln w="9524">
            <a:solidFill>
              <a:srgbClr val="595959"/>
            </a:solidFill>
          </a:ln>
        </p:spPr>
        <p:txBody>
          <a:bodyPr vert="horz" wrap="square" lIns="0" tIns="147955" rIns="0" bIns="0" rtlCol="0">
            <a:spAutoFit/>
          </a:bodyPr>
          <a:lstStyle/>
          <a:p>
            <a:pPr marL="134620">
              <a:lnSpc>
                <a:spcPct val="100000"/>
              </a:lnSpc>
              <a:spcBef>
                <a:spcPts val="1165"/>
              </a:spcBef>
            </a:pPr>
            <a:r>
              <a:rPr sz="1800" b="1" spc="-5" dirty="0">
                <a:latin typeface="Arial" panose="020B0604020202020204"/>
                <a:cs typeface="Arial" panose="020B0604020202020204"/>
              </a:rPr>
              <a:t>Prod</a:t>
            </a:r>
            <a:endParaRPr sz="1800">
              <a:latin typeface="Arial" panose="020B0604020202020204"/>
              <a:cs typeface="Arial" panose="020B0604020202020204"/>
            </a:endParaRPr>
          </a:p>
        </p:txBody>
      </p:sp>
      <p:sp>
        <p:nvSpPr>
          <p:cNvPr id="17" name="object 17"/>
          <p:cNvSpPr txBox="1"/>
          <p:nvPr/>
        </p:nvSpPr>
        <p:spPr>
          <a:xfrm>
            <a:off x="6111725" y="5182075"/>
            <a:ext cx="1532255" cy="692785"/>
          </a:xfrm>
          <a:prstGeom prst="rect">
            <a:avLst/>
          </a:prstGeom>
          <a:solidFill>
            <a:srgbClr val="EAD1DC"/>
          </a:solidFill>
          <a:ln w="9524">
            <a:solidFill>
              <a:srgbClr val="595959"/>
            </a:solidFill>
          </a:ln>
        </p:spPr>
        <p:txBody>
          <a:bodyPr vert="horz" wrap="square" lIns="0" tIns="198755" rIns="0" bIns="0" rtlCol="0">
            <a:spAutoFit/>
          </a:bodyPr>
          <a:lstStyle/>
          <a:p>
            <a:pPr marL="175260">
              <a:lnSpc>
                <a:spcPct val="100000"/>
              </a:lnSpc>
              <a:spcBef>
                <a:spcPts val="1565"/>
              </a:spcBef>
            </a:pPr>
            <a:r>
              <a:rPr sz="1800" b="1" dirty="0">
                <a:latin typeface="Arial" panose="020B0604020202020204"/>
                <a:cs typeface="Arial" panose="020B0604020202020204"/>
              </a:rPr>
              <a:t>Monitoring</a:t>
            </a:r>
            <a:endParaRPr sz="1800">
              <a:latin typeface="Arial" panose="020B0604020202020204"/>
              <a:cs typeface="Arial" panose="020B0604020202020204"/>
            </a:endParaRPr>
          </a:p>
        </p:txBody>
      </p:sp>
      <p:sp>
        <p:nvSpPr>
          <p:cNvPr id="18" name="object 18"/>
          <p:cNvSpPr txBox="1"/>
          <p:nvPr/>
        </p:nvSpPr>
        <p:spPr>
          <a:xfrm>
            <a:off x="7738950" y="5182075"/>
            <a:ext cx="1198245" cy="692785"/>
          </a:xfrm>
          <a:prstGeom prst="rect">
            <a:avLst/>
          </a:prstGeom>
          <a:solidFill>
            <a:srgbClr val="D9D1E9"/>
          </a:solidFill>
          <a:ln w="9524">
            <a:solidFill>
              <a:srgbClr val="595959"/>
            </a:solidFill>
          </a:ln>
        </p:spPr>
        <p:txBody>
          <a:bodyPr vert="horz" wrap="square" lIns="0" tIns="59055" rIns="0" bIns="0" rtlCol="0">
            <a:spAutoFit/>
          </a:bodyPr>
          <a:lstStyle/>
          <a:p>
            <a:pPr marL="192405" marR="186055" indent="133350">
              <a:lnSpc>
                <a:spcPct val="101000"/>
              </a:lnSpc>
              <a:spcBef>
                <a:spcPts val="465"/>
              </a:spcBef>
            </a:pPr>
            <a:r>
              <a:rPr sz="1800" b="1" spc="-5" dirty="0">
                <a:latin typeface="Arial" panose="020B0604020202020204"/>
                <a:cs typeface="Arial" panose="020B0604020202020204"/>
              </a:rPr>
              <a:t>Load  Testing</a:t>
            </a:r>
            <a:endParaRPr sz="1800">
              <a:latin typeface="Arial" panose="020B0604020202020204"/>
              <a:cs typeface="Arial" panose="020B0604020202020204"/>
            </a:endParaRPr>
          </a:p>
        </p:txBody>
      </p:sp>
      <p:sp>
        <p:nvSpPr>
          <p:cNvPr id="19" name="object 19"/>
          <p:cNvSpPr txBox="1"/>
          <p:nvPr/>
        </p:nvSpPr>
        <p:spPr>
          <a:xfrm>
            <a:off x="4312025" y="1338225"/>
            <a:ext cx="1198245" cy="591185"/>
          </a:xfrm>
          <a:prstGeom prst="rect">
            <a:avLst/>
          </a:prstGeom>
          <a:solidFill>
            <a:srgbClr val="F4CCCC"/>
          </a:solidFill>
          <a:ln w="9524">
            <a:solidFill>
              <a:srgbClr val="595959"/>
            </a:solidFill>
          </a:ln>
        </p:spPr>
        <p:txBody>
          <a:bodyPr vert="horz" wrap="square" lIns="0" tIns="147955" rIns="0" bIns="0" rtlCol="0">
            <a:spAutoFit/>
          </a:bodyPr>
          <a:lstStyle/>
          <a:p>
            <a:pPr marL="135255">
              <a:lnSpc>
                <a:spcPct val="100000"/>
              </a:lnSpc>
              <a:spcBef>
                <a:spcPts val="1165"/>
              </a:spcBef>
            </a:pPr>
            <a:r>
              <a:rPr sz="1800" b="1" spc="-5" dirty="0">
                <a:latin typeface="Arial" panose="020B0604020202020204"/>
                <a:cs typeface="Arial" panose="020B0604020202020204"/>
              </a:rPr>
              <a:t>Artifacts</a:t>
            </a:r>
            <a:endParaRPr sz="1800">
              <a:latin typeface="Arial" panose="020B0604020202020204"/>
              <a:cs typeface="Arial" panose="020B0604020202020204"/>
            </a:endParaRPr>
          </a:p>
        </p:txBody>
      </p:sp>
      <p:sp>
        <p:nvSpPr>
          <p:cNvPr id="20" name="object 20"/>
          <p:cNvSpPr txBox="1"/>
          <p:nvPr/>
        </p:nvSpPr>
        <p:spPr>
          <a:xfrm>
            <a:off x="270583" y="3408031"/>
            <a:ext cx="11309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panose="020B0604020202020204"/>
                <a:cs typeface="Arial" panose="020B0604020202020204"/>
              </a:rPr>
              <a:t>Developer</a:t>
            </a:r>
            <a:endParaRPr sz="1800">
              <a:latin typeface="Arial" panose="020B0604020202020204"/>
              <a:cs typeface="Arial" panose="020B0604020202020204"/>
            </a:endParaRPr>
          </a:p>
        </p:txBody>
      </p:sp>
      <p:sp>
        <p:nvSpPr>
          <p:cNvPr id="21" name="object 21"/>
          <p:cNvSpPr/>
          <p:nvPr/>
        </p:nvSpPr>
        <p:spPr>
          <a:xfrm>
            <a:off x="1334962" y="3048799"/>
            <a:ext cx="758825" cy="0"/>
          </a:xfrm>
          <a:custGeom>
            <a:avLst/>
            <a:gdLst/>
            <a:ahLst/>
            <a:cxnLst/>
            <a:rect l="l" t="t" r="r" b="b"/>
            <a:pathLst>
              <a:path w="758825">
                <a:moveTo>
                  <a:pt x="0" y="0"/>
                </a:moveTo>
                <a:lnTo>
                  <a:pt x="758571" y="0"/>
                </a:lnTo>
              </a:path>
            </a:pathLst>
          </a:custGeom>
          <a:ln w="28574">
            <a:solidFill>
              <a:srgbClr val="595959"/>
            </a:solidFill>
          </a:ln>
        </p:spPr>
        <p:txBody>
          <a:bodyPr wrap="square" lIns="0" tIns="0" rIns="0" bIns="0" rtlCol="0"/>
          <a:lstStyle/>
          <a:p/>
        </p:txBody>
      </p:sp>
      <p:sp>
        <p:nvSpPr>
          <p:cNvPr id="22" name="object 22"/>
          <p:cNvSpPr/>
          <p:nvPr/>
        </p:nvSpPr>
        <p:spPr>
          <a:xfrm>
            <a:off x="2047110" y="3002377"/>
            <a:ext cx="116865" cy="92844"/>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2982262" y="3048799"/>
            <a:ext cx="727710" cy="0"/>
          </a:xfrm>
          <a:custGeom>
            <a:avLst/>
            <a:gdLst/>
            <a:ahLst/>
            <a:cxnLst/>
            <a:rect l="l" t="t" r="r" b="b"/>
            <a:pathLst>
              <a:path w="727710">
                <a:moveTo>
                  <a:pt x="0" y="0"/>
                </a:moveTo>
                <a:lnTo>
                  <a:pt x="727670" y="0"/>
                </a:lnTo>
              </a:path>
            </a:pathLst>
          </a:custGeom>
          <a:ln w="28574">
            <a:solidFill>
              <a:srgbClr val="595959"/>
            </a:solidFill>
          </a:ln>
        </p:spPr>
        <p:txBody>
          <a:bodyPr wrap="square" lIns="0" tIns="0" rIns="0" bIns="0" rtlCol="0"/>
          <a:lstStyle/>
          <a:p/>
        </p:txBody>
      </p:sp>
      <p:sp>
        <p:nvSpPr>
          <p:cNvPr id="24" name="object 24"/>
          <p:cNvSpPr/>
          <p:nvPr/>
        </p:nvSpPr>
        <p:spPr>
          <a:xfrm>
            <a:off x="3663510" y="3002377"/>
            <a:ext cx="116865" cy="92844"/>
          </a:xfrm>
          <a:prstGeom prst="rect">
            <a:avLst/>
          </a:prstGeom>
          <a:blipFill>
            <a:blip r:embed="rId4" cstate="print"/>
            <a:stretch>
              <a:fillRect/>
            </a:stretch>
          </a:blipFill>
        </p:spPr>
        <p:txBody>
          <a:bodyPr wrap="square" lIns="0" tIns="0" rIns="0" bIns="0" rtlCol="0"/>
          <a:lstStyle/>
          <a:p/>
        </p:txBody>
      </p:sp>
      <p:sp>
        <p:nvSpPr>
          <p:cNvPr id="25" name="object 25"/>
          <p:cNvSpPr/>
          <p:nvPr/>
        </p:nvSpPr>
        <p:spPr>
          <a:xfrm>
            <a:off x="4103075" y="1998979"/>
            <a:ext cx="739775" cy="755015"/>
          </a:xfrm>
          <a:custGeom>
            <a:avLst/>
            <a:gdLst/>
            <a:ahLst/>
            <a:cxnLst/>
            <a:rect l="l" t="t" r="r" b="b"/>
            <a:pathLst>
              <a:path w="739775" h="755014">
                <a:moveTo>
                  <a:pt x="0" y="754470"/>
                </a:moveTo>
                <a:lnTo>
                  <a:pt x="739644" y="0"/>
                </a:lnTo>
              </a:path>
            </a:pathLst>
          </a:custGeom>
          <a:ln w="28574">
            <a:solidFill>
              <a:srgbClr val="595959"/>
            </a:solidFill>
          </a:ln>
        </p:spPr>
        <p:txBody>
          <a:bodyPr wrap="square" lIns="0" tIns="0" rIns="0" bIns="0" rtlCol="0"/>
          <a:lstStyle/>
          <a:p/>
        </p:txBody>
      </p:sp>
      <p:sp>
        <p:nvSpPr>
          <p:cNvPr id="26" name="object 26"/>
          <p:cNvSpPr/>
          <p:nvPr/>
        </p:nvSpPr>
        <p:spPr>
          <a:xfrm>
            <a:off x="4782988" y="1944592"/>
            <a:ext cx="113329" cy="114118"/>
          </a:xfrm>
          <a:prstGeom prst="rect">
            <a:avLst/>
          </a:prstGeom>
          <a:blipFill>
            <a:blip r:embed="rId5" cstate="print"/>
            <a:stretch>
              <a:fillRect/>
            </a:stretch>
          </a:blipFill>
        </p:spPr>
        <p:txBody>
          <a:bodyPr wrap="square" lIns="0" tIns="0" rIns="0" bIns="0" rtlCol="0"/>
          <a:lstStyle/>
          <a:p/>
        </p:txBody>
      </p:sp>
      <p:sp>
        <p:nvSpPr>
          <p:cNvPr id="27" name="object 27"/>
          <p:cNvSpPr/>
          <p:nvPr/>
        </p:nvSpPr>
        <p:spPr>
          <a:xfrm>
            <a:off x="6014625" y="3048799"/>
            <a:ext cx="777240" cy="5080"/>
          </a:xfrm>
          <a:custGeom>
            <a:avLst/>
            <a:gdLst/>
            <a:ahLst/>
            <a:cxnLst/>
            <a:rect l="l" t="t" r="r" b="b"/>
            <a:pathLst>
              <a:path w="777240" h="5080">
                <a:moveTo>
                  <a:pt x="0" y="0"/>
                </a:moveTo>
                <a:lnTo>
                  <a:pt x="776872" y="4795"/>
                </a:lnTo>
              </a:path>
            </a:pathLst>
          </a:custGeom>
          <a:ln w="28574">
            <a:solidFill>
              <a:srgbClr val="595959"/>
            </a:solidFill>
          </a:ln>
        </p:spPr>
        <p:txBody>
          <a:bodyPr wrap="square" lIns="0" tIns="0" rIns="0" bIns="0" rtlCol="0"/>
          <a:lstStyle/>
          <a:p/>
        </p:txBody>
      </p:sp>
      <p:sp>
        <p:nvSpPr>
          <p:cNvPr id="28" name="object 28"/>
          <p:cNvSpPr/>
          <p:nvPr/>
        </p:nvSpPr>
        <p:spPr>
          <a:xfrm>
            <a:off x="6744877" y="3006975"/>
            <a:ext cx="117061" cy="92843"/>
          </a:xfrm>
          <a:prstGeom prst="rect">
            <a:avLst/>
          </a:prstGeom>
          <a:blipFill>
            <a:blip r:embed="rId6" cstate="print"/>
            <a:stretch>
              <a:fillRect/>
            </a:stretch>
          </a:blipFill>
        </p:spPr>
        <p:txBody>
          <a:bodyPr wrap="square" lIns="0" tIns="0" rIns="0" bIns="0" rtlCol="0"/>
          <a:lstStyle/>
          <a:p/>
        </p:txBody>
      </p:sp>
      <p:sp>
        <p:nvSpPr>
          <p:cNvPr id="29" name="object 29"/>
          <p:cNvSpPr/>
          <p:nvPr/>
        </p:nvSpPr>
        <p:spPr>
          <a:xfrm>
            <a:off x="4979630" y="1998979"/>
            <a:ext cx="739775" cy="755015"/>
          </a:xfrm>
          <a:custGeom>
            <a:avLst/>
            <a:gdLst/>
            <a:ahLst/>
            <a:cxnLst/>
            <a:rect l="l" t="t" r="r" b="b"/>
            <a:pathLst>
              <a:path w="739775" h="755014">
                <a:moveTo>
                  <a:pt x="739644" y="754470"/>
                </a:moveTo>
                <a:lnTo>
                  <a:pt x="0" y="0"/>
                </a:lnTo>
              </a:path>
            </a:pathLst>
          </a:custGeom>
          <a:ln w="28574">
            <a:solidFill>
              <a:srgbClr val="595959"/>
            </a:solidFill>
          </a:ln>
        </p:spPr>
        <p:txBody>
          <a:bodyPr wrap="square" lIns="0" tIns="0" rIns="0" bIns="0" rtlCol="0"/>
          <a:lstStyle/>
          <a:p/>
        </p:txBody>
      </p:sp>
      <p:sp>
        <p:nvSpPr>
          <p:cNvPr id="30" name="object 30"/>
          <p:cNvSpPr/>
          <p:nvPr/>
        </p:nvSpPr>
        <p:spPr>
          <a:xfrm>
            <a:off x="4926031" y="1944592"/>
            <a:ext cx="113329" cy="114118"/>
          </a:xfrm>
          <a:prstGeom prst="rect">
            <a:avLst/>
          </a:prstGeom>
          <a:blipFill>
            <a:blip r:embed="rId7" cstate="print"/>
            <a:stretch>
              <a:fillRect/>
            </a:stretch>
          </a:blipFill>
        </p:spPr>
        <p:txBody>
          <a:bodyPr wrap="square" lIns="0" tIns="0" rIns="0" bIns="0" rtlCol="0"/>
          <a:lstStyle/>
          <a:p/>
        </p:txBody>
      </p:sp>
      <p:sp>
        <p:nvSpPr>
          <p:cNvPr id="31" name="object 31"/>
          <p:cNvSpPr/>
          <p:nvPr/>
        </p:nvSpPr>
        <p:spPr>
          <a:xfrm>
            <a:off x="4398424" y="3048799"/>
            <a:ext cx="927735" cy="0"/>
          </a:xfrm>
          <a:custGeom>
            <a:avLst/>
            <a:gdLst/>
            <a:ahLst/>
            <a:cxnLst/>
            <a:rect l="l" t="t" r="r" b="b"/>
            <a:pathLst>
              <a:path w="927735">
                <a:moveTo>
                  <a:pt x="0" y="0"/>
                </a:moveTo>
                <a:lnTo>
                  <a:pt x="927470" y="0"/>
                </a:lnTo>
              </a:path>
            </a:pathLst>
          </a:custGeom>
          <a:ln w="28574">
            <a:solidFill>
              <a:srgbClr val="595959"/>
            </a:solidFill>
          </a:ln>
        </p:spPr>
        <p:txBody>
          <a:bodyPr wrap="square" lIns="0" tIns="0" rIns="0" bIns="0" rtlCol="0"/>
          <a:lstStyle/>
          <a:p/>
        </p:txBody>
      </p:sp>
      <p:sp>
        <p:nvSpPr>
          <p:cNvPr id="32" name="object 32"/>
          <p:cNvSpPr/>
          <p:nvPr/>
        </p:nvSpPr>
        <p:spPr>
          <a:xfrm>
            <a:off x="5279473" y="3002377"/>
            <a:ext cx="116865" cy="92844"/>
          </a:xfrm>
          <a:prstGeom prst="rect">
            <a:avLst/>
          </a:prstGeom>
          <a:blipFill>
            <a:blip r:embed="rId3" cstate="print"/>
            <a:stretch>
              <a:fillRect/>
            </a:stretch>
          </a:blipFill>
        </p:spPr>
        <p:txBody>
          <a:bodyPr wrap="square" lIns="0" tIns="0" rIns="0" bIns="0" rtlCol="0"/>
          <a:lstStyle/>
          <a:p/>
        </p:txBody>
      </p:sp>
      <p:sp>
        <p:nvSpPr>
          <p:cNvPr id="2" name="Text Box 1"/>
          <p:cNvSpPr txBox="1"/>
          <p:nvPr/>
        </p:nvSpPr>
        <p:spPr>
          <a:xfrm>
            <a:off x="23495" y="4270375"/>
            <a:ext cx="6521450" cy="2030095"/>
          </a:xfrm>
          <a:prstGeom prst="rect">
            <a:avLst/>
          </a:prstGeom>
          <a:noFill/>
        </p:spPr>
        <p:txBody>
          <a:bodyPr wrap="square" rtlCol="0">
            <a:spAutoFit/>
          </a:bodyPr>
          <a:p>
            <a:pPr algn="just"/>
            <a:r>
              <a:rPr lang="en-US" b="1">
                <a:latin typeface="Times New Roman" panose="02020603050405020304" charset="0"/>
                <a:cs typeface="Times New Roman" panose="02020603050405020304" charset="0"/>
              </a:rPr>
              <a:t>In practice, tools, methods, and technologies are seldom deployed on green-field sites and having implemented DevOps for more than a decade now, we believe that the key to successful implementation is to: </a:t>
            </a:r>
            <a:endParaRPr lang="en-US" b="1">
              <a:latin typeface="Times New Roman" panose="02020603050405020304" charset="0"/>
              <a:cs typeface="Times New Roman" panose="02020603050405020304" charset="0"/>
            </a:endParaRPr>
          </a:p>
          <a:p>
            <a:pPr algn="just"/>
            <a:r>
              <a:rPr lang="en-US" b="1">
                <a:latin typeface="Times New Roman" panose="02020603050405020304" charset="0"/>
                <a:cs typeface="Times New Roman" panose="02020603050405020304" charset="0"/>
              </a:rPr>
              <a:t>• Define a clear target </a:t>
            </a:r>
            <a:endParaRPr lang="en-US" b="1">
              <a:latin typeface="Times New Roman" panose="02020603050405020304" charset="0"/>
              <a:cs typeface="Times New Roman" panose="02020603050405020304" charset="0"/>
            </a:endParaRPr>
          </a:p>
          <a:p>
            <a:pPr algn="just"/>
            <a:r>
              <a:rPr lang="en-US" b="1">
                <a:latin typeface="Times New Roman" panose="02020603050405020304" charset="0"/>
                <a:cs typeface="Times New Roman" panose="02020603050405020304" charset="0"/>
              </a:rPr>
              <a:t>• Establish a clear transformation plan </a:t>
            </a:r>
            <a:endParaRPr lang="en-US" b="1">
              <a:latin typeface="Times New Roman" panose="02020603050405020304" charset="0"/>
              <a:cs typeface="Times New Roman" panose="02020603050405020304" charset="0"/>
            </a:endParaRPr>
          </a:p>
          <a:p>
            <a:pPr algn="just"/>
            <a:r>
              <a:rPr lang="en-US" b="1">
                <a:latin typeface="Times New Roman" panose="02020603050405020304" charset="0"/>
                <a:cs typeface="Times New Roman" panose="02020603050405020304" charset="0"/>
              </a:rPr>
              <a:t>• Actively manage the plan execution </a:t>
            </a:r>
            <a:endParaRPr lang="en-US" b="1">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0000"/>
          </a:blip>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84810" y="191135"/>
            <a:ext cx="5603875" cy="566420"/>
          </a:xfrm>
          <a:prstGeom prst="rect">
            <a:avLst/>
          </a:prstGeom>
          <a:pattFill prst="pct20">
            <a:fgClr>
              <a:schemeClr val="tx2">
                <a:lumMod val="40000"/>
                <a:lumOff val="60000"/>
              </a:schemeClr>
            </a:fgClr>
            <a:bgClr>
              <a:schemeClr val="tx2">
                <a:lumMod val="60000"/>
                <a:lumOff val="40000"/>
              </a:schemeClr>
            </a:bgClr>
          </a:pattFill>
        </p:spPr>
        <p:txBody>
          <a:bodyPr vert="horz" wrap="square" lIns="0" tIns="12700" rIns="0" bIns="0" rtlCol="0">
            <a:spAutoFit/>
          </a:bodyPr>
          <a:lstStyle/>
          <a:p>
            <a:pPr marL="12700">
              <a:lnSpc>
                <a:spcPct val="100000"/>
              </a:lnSpc>
              <a:spcBef>
                <a:spcPts val="100"/>
              </a:spcBef>
            </a:pPr>
            <a:r>
              <a:rPr lang="en-US" sz="3600">
                <a:latin typeface="Times New Roman" panose="02020603050405020304" charset="0"/>
                <a:cs typeface="Times New Roman" panose="02020603050405020304" charset="0"/>
              </a:rPr>
              <a:t>Devops Technology : Demo</a:t>
            </a:r>
            <a:endParaRPr lang="en-US" sz="3600">
              <a:latin typeface="Times New Roman" panose="02020603050405020304" charset="0"/>
              <a:cs typeface="Times New Roman" panose="02020603050405020304" charset="0"/>
            </a:endParaRPr>
          </a:p>
        </p:txBody>
      </p:sp>
      <p:sp>
        <p:nvSpPr>
          <p:cNvPr id="4" name="object 4"/>
          <p:cNvSpPr/>
          <p:nvPr/>
        </p:nvSpPr>
        <p:spPr>
          <a:xfrm>
            <a:off x="6889374" y="1585475"/>
            <a:ext cx="1943100" cy="3699510"/>
          </a:xfrm>
          <a:custGeom>
            <a:avLst/>
            <a:gdLst/>
            <a:ahLst/>
            <a:cxnLst/>
            <a:rect l="l" t="t" r="r" b="b"/>
            <a:pathLst>
              <a:path w="1943100" h="3699510">
                <a:moveTo>
                  <a:pt x="1618993" y="3699299"/>
                </a:moveTo>
                <a:lnTo>
                  <a:pt x="323806" y="3699299"/>
                </a:lnTo>
                <a:lnTo>
                  <a:pt x="275956" y="3695789"/>
                </a:lnTo>
                <a:lnTo>
                  <a:pt x="230286" y="3685590"/>
                </a:lnTo>
                <a:lnTo>
                  <a:pt x="187297" y="3669204"/>
                </a:lnTo>
                <a:lnTo>
                  <a:pt x="147490" y="3647132"/>
                </a:lnTo>
                <a:lnTo>
                  <a:pt x="111365" y="3619875"/>
                </a:lnTo>
                <a:lnTo>
                  <a:pt x="79424" y="3587934"/>
                </a:lnTo>
                <a:lnTo>
                  <a:pt x="52167" y="3551809"/>
                </a:lnTo>
                <a:lnTo>
                  <a:pt x="30095" y="3512002"/>
                </a:lnTo>
                <a:lnTo>
                  <a:pt x="13709" y="3469012"/>
                </a:lnTo>
                <a:lnTo>
                  <a:pt x="3510" y="3423343"/>
                </a:lnTo>
                <a:lnTo>
                  <a:pt x="0" y="3375493"/>
                </a:lnTo>
                <a:lnTo>
                  <a:pt x="0" y="323806"/>
                </a:lnTo>
                <a:lnTo>
                  <a:pt x="3510" y="275956"/>
                </a:lnTo>
                <a:lnTo>
                  <a:pt x="13709" y="230286"/>
                </a:lnTo>
                <a:lnTo>
                  <a:pt x="30095" y="187297"/>
                </a:lnTo>
                <a:lnTo>
                  <a:pt x="52167" y="147490"/>
                </a:lnTo>
                <a:lnTo>
                  <a:pt x="79424" y="111365"/>
                </a:lnTo>
                <a:lnTo>
                  <a:pt x="111365" y="79424"/>
                </a:lnTo>
                <a:lnTo>
                  <a:pt x="147490" y="52167"/>
                </a:lnTo>
                <a:lnTo>
                  <a:pt x="187297" y="30095"/>
                </a:lnTo>
                <a:lnTo>
                  <a:pt x="230286" y="13709"/>
                </a:lnTo>
                <a:lnTo>
                  <a:pt x="275956" y="3510"/>
                </a:lnTo>
                <a:lnTo>
                  <a:pt x="323806" y="0"/>
                </a:lnTo>
                <a:lnTo>
                  <a:pt x="1618993" y="0"/>
                </a:lnTo>
                <a:lnTo>
                  <a:pt x="1669953" y="4033"/>
                </a:lnTo>
                <a:lnTo>
                  <a:pt x="1719200" y="15894"/>
                </a:lnTo>
                <a:lnTo>
                  <a:pt x="1765862" y="35223"/>
                </a:lnTo>
                <a:lnTo>
                  <a:pt x="1809072" y="61658"/>
                </a:lnTo>
                <a:lnTo>
                  <a:pt x="1847959" y="94840"/>
                </a:lnTo>
                <a:lnTo>
                  <a:pt x="1881141" y="133727"/>
                </a:lnTo>
                <a:lnTo>
                  <a:pt x="1907576" y="176937"/>
                </a:lnTo>
                <a:lnTo>
                  <a:pt x="1926905" y="223599"/>
                </a:lnTo>
                <a:lnTo>
                  <a:pt x="1938766" y="272846"/>
                </a:lnTo>
                <a:lnTo>
                  <a:pt x="1942799" y="323806"/>
                </a:lnTo>
                <a:lnTo>
                  <a:pt x="1942799" y="3375493"/>
                </a:lnTo>
                <a:lnTo>
                  <a:pt x="1939289" y="3423343"/>
                </a:lnTo>
                <a:lnTo>
                  <a:pt x="1929090" y="3469012"/>
                </a:lnTo>
                <a:lnTo>
                  <a:pt x="1912704" y="3512002"/>
                </a:lnTo>
                <a:lnTo>
                  <a:pt x="1890632" y="3551809"/>
                </a:lnTo>
                <a:lnTo>
                  <a:pt x="1863375" y="3587934"/>
                </a:lnTo>
                <a:lnTo>
                  <a:pt x="1831434" y="3619875"/>
                </a:lnTo>
                <a:lnTo>
                  <a:pt x="1795309" y="3647132"/>
                </a:lnTo>
                <a:lnTo>
                  <a:pt x="1755502" y="3669204"/>
                </a:lnTo>
                <a:lnTo>
                  <a:pt x="1712513" y="3685590"/>
                </a:lnTo>
                <a:lnTo>
                  <a:pt x="1666843" y="3695789"/>
                </a:lnTo>
                <a:lnTo>
                  <a:pt x="1618993" y="3699299"/>
                </a:lnTo>
                <a:close/>
              </a:path>
            </a:pathLst>
          </a:custGeom>
          <a:solidFill>
            <a:srgbClr val="EEEEEE"/>
          </a:solidFill>
        </p:spPr>
        <p:txBody>
          <a:bodyPr wrap="square" lIns="0" tIns="0" rIns="0" bIns="0" rtlCol="0"/>
          <a:lstStyle/>
          <a:p/>
        </p:txBody>
      </p:sp>
      <p:sp>
        <p:nvSpPr>
          <p:cNvPr id="5" name="object 5"/>
          <p:cNvSpPr/>
          <p:nvPr/>
        </p:nvSpPr>
        <p:spPr>
          <a:xfrm>
            <a:off x="6889374" y="1585475"/>
            <a:ext cx="1943100" cy="3699510"/>
          </a:xfrm>
          <a:custGeom>
            <a:avLst/>
            <a:gdLst/>
            <a:ahLst/>
            <a:cxnLst/>
            <a:rect l="l" t="t" r="r" b="b"/>
            <a:pathLst>
              <a:path w="1943100" h="3699510">
                <a:moveTo>
                  <a:pt x="0" y="323806"/>
                </a:moveTo>
                <a:lnTo>
                  <a:pt x="3510" y="275956"/>
                </a:lnTo>
                <a:lnTo>
                  <a:pt x="13709" y="230286"/>
                </a:lnTo>
                <a:lnTo>
                  <a:pt x="30095" y="187297"/>
                </a:lnTo>
                <a:lnTo>
                  <a:pt x="52167" y="147490"/>
                </a:lnTo>
                <a:lnTo>
                  <a:pt x="79424" y="111365"/>
                </a:lnTo>
                <a:lnTo>
                  <a:pt x="111365" y="79424"/>
                </a:lnTo>
                <a:lnTo>
                  <a:pt x="147490" y="52167"/>
                </a:lnTo>
                <a:lnTo>
                  <a:pt x="187297" y="30095"/>
                </a:lnTo>
                <a:lnTo>
                  <a:pt x="230286" y="13709"/>
                </a:lnTo>
                <a:lnTo>
                  <a:pt x="275956" y="3510"/>
                </a:lnTo>
                <a:lnTo>
                  <a:pt x="323806" y="0"/>
                </a:lnTo>
                <a:lnTo>
                  <a:pt x="1618993" y="0"/>
                </a:lnTo>
                <a:lnTo>
                  <a:pt x="1669953" y="4033"/>
                </a:lnTo>
                <a:lnTo>
                  <a:pt x="1719200" y="15894"/>
                </a:lnTo>
                <a:lnTo>
                  <a:pt x="1765862" y="35223"/>
                </a:lnTo>
                <a:lnTo>
                  <a:pt x="1809072" y="61658"/>
                </a:lnTo>
                <a:lnTo>
                  <a:pt x="1847959" y="94840"/>
                </a:lnTo>
                <a:lnTo>
                  <a:pt x="1881141" y="133727"/>
                </a:lnTo>
                <a:lnTo>
                  <a:pt x="1907576" y="176937"/>
                </a:lnTo>
                <a:lnTo>
                  <a:pt x="1926905" y="223599"/>
                </a:lnTo>
                <a:lnTo>
                  <a:pt x="1938766" y="272846"/>
                </a:lnTo>
                <a:lnTo>
                  <a:pt x="1942799" y="323806"/>
                </a:lnTo>
                <a:lnTo>
                  <a:pt x="1942799" y="3375493"/>
                </a:lnTo>
                <a:lnTo>
                  <a:pt x="1939289" y="3423343"/>
                </a:lnTo>
                <a:lnTo>
                  <a:pt x="1929090" y="3469012"/>
                </a:lnTo>
                <a:lnTo>
                  <a:pt x="1912704" y="3512002"/>
                </a:lnTo>
                <a:lnTo>
                  <a:pt x="1890632" y="3551809"/>
                </a:lnTo>
                <a:lnTo>
                  <a:pt x="1863375" y="3587934"/>
                </a:lnTo>
                <a:lnTo>
                  <a:pt x="1831434" y="3619875"/>
                </a:lnTo>
                <a:lnTo>
                  <a:pt x="1795309" y="3647132"/>
                </a:lnTo>
                <a:lnTo>
                  <a:pt x="1755502" y="3669204"/>
                </a:lnTo>
                <a:lnTo>
                  <a:pt x="1712513" y="3685590"/>
                </a:lnTo>
                <a:lnTo>
                  <a:pt x="1666843" y="3695789"/>
                </a:lnTo>
                <a:lnTo>
                  <a:pt x="1618993" y="3699299"/>
                </a:lnTo>
                <a:lnTo>
                  <a:pt x="323806" y="3699299"/>
                </a:lnTo>
                <a:lnTo>
                  <a:pt x="275956" y="3695789"/>
                </a:lnTo>
                <a:lnTo>
                  <a:pt x="230286" y="3685590"/>
                </a:lnTo>
                <a:lnTo>
                  <a:pt x="187297" y="3669204"/>
                </a:lnTo>
                <a:lnTo>
                  <a:pt x="147490" y="3647132"/>
                </a:lnTo>
                <a:lnTo>
                  <a:pt x="111365" y="3619875"/>
                </a:lnTo>
                <a:lnTo>
                  <a:pt x="79424" y="3587934"/>
                </a:lnTo>
                <a:lnTo>
                  <a:pt x="52167" y="3551809"/>
                </a:lnTo>
                <a:lnTo>
                  <a:pt x="30095" y="3512002"/>
                </a:lnTo>
                <a:lnTo>
                  <a:pt x="13709" y="3469012"/>
                </a:lnTo>
                <a:lnTo>
                  <a:pt x="3510" y="3423343"/>
                </a:lnTo>
                <a:lnTo>
                  <a:pt x="0" y="3375493"/>
                </a:lnTo>
                <a:lnTo>
                  <a:pt x="0" y="323806"/>
                </a:lnTo>
                <a:close/>
              </a:path>
            </a:pathLst>
          </a:custGeom>
          <a:ln w="9524">
            <a:solidFill>
              <a:srgbClr val="595959"/>
            </a:solidFill>
          </a:ln>
        </p:spPr>
        <p:txBody>
          <a:bodyPr wrap="square" lIns="0" tIns="0" rIns="0" bIns="0" rtlCol="0"/>
          <a:lstStyle/>
          <a:p/>
        </p:txBody>
      </p:sp>
      <p:sp>
        <p:nvSpPr>
          <p:cNvPr id="6" name="object 6"/>
          <p:cNvSpPr txBox="1"/>
          <p:nvPr/>
        </p:nvSpPr>
        <p:spPr>
          <a:xfrm>
            <a:off x="7057239" y="4806141"/>
            <a:ext cx="150939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panose="020B0604020202020204"/>
                <a:cs typeface="Arial" panose="020B0604020202020204"/>
              </a:rPr>
              <a:t>Infrastructure</a:t>
            </a:r>
            <a:endParaRPr sz="1800">
              <a:latin typeface="Arial" panose="020B0604020202020204"/>
              <a:cs typeface="Arial" panose="020B0604020202020204"/>
            </a:endParaRPr>
          </a:p>
        </p:txBody>
      </p:sp>
      <p:sp>
        <p:nvSpPr>
          <p:cNvPr id="7" name="object 7"/>
          <p:cNvSpPr/>
          <p:nvPr/>
        </p:nvSpPr>
        <p:spPr>
          <a:xfrm>
            <a:off x="540624" y="3134449"/>
            <a:ext cx="591185" cy="591185"/>
          </a:xfrm>
          <a:custGeom>
            <a:avLst/>
            <a:gdLst/>
            <a:ahLst/>
            <a:cxnLst/>
            <a:rect l="l" t="t" r="r" b="b"/>
            <a:pathLst>
              <a:path w="591185" h="591185">
                <a:moveTo>
                  <a:pt x="295349" y="590699"/>
                </a:moveTo>
                <a:lnTo>
                  <a:pt x="247442" y="586834"/>
                </a:lnTo>
                <a:lnTo>
                  <a:pt x="201996" y="575642"/>
                </a:lnTo>
                <a:lnTo>
                  <a:pt x="159619" y="557733"/>
                </a:lnTo>
                <a:lnTo>
                  <a:pt x="120920" y="533714"/>
                </a:lnTo>
                <a:lnTo>
                  <a:pt x="86506" y="504193"/>
                </a:lnTo>
                <a:lnTo>
                  <a:pt x="56985" y="469779"/>
                </a:lnTo>
                <a:lnTo>
                  <a:pt x="32966" y="431080"/>
                </a:lnTo>
                <a:lnTo>
                  <a:pt x="15057" y="388703"/>
                </a:lnTo>
                <a:lnTo>
                  <a:pt x="3865" y="343257"/>
                </a:lnTo>
                <a:lnTo>
                  <a:pt x="0" y="295349"/>
                </a:lnTo>
                <a:lnTo>
                  <a:pt x="3865" y="247442"/>
                </a:lnTo>
                <a:lnTo>
                  <a:pt x="15057" y="201996"/>
                </a:lnTo>
                <a:lnTo>
                  <a:pt x="32966" y="159619"/>
                </a:lnTo>
                <a:lnTo>
                  <a:pt x="56985" y="120920"/>
                </a:lnTo>
                <a:lnTo>
                  <a:pt x="86506" y="86505"/>
                </a:lnTo>
                <a:lnTo>
                  <a:pt x="120920" y="56985"/>
                </a:lnTo>
                <a:lnTo>
                  <a:pt x="159619" y="32966"/>
                </a:lnTo>
                <a:lnTo>
                  <a:pt x="201996" y="15057"/>
                </a:lnTo>
                <a:lnTo>
                  <a:pt x="247442" y="3865"/>
                </a:lnTo>
                <a:lnTo>
                  <a:pt x="295349" y="0"/>
                </a:lnTo>
                <a:lnTo>
                  <a:pt x="343257" y="3865"/>
                </a:lnTo>
                <a:lnTo>
                  <a:pt x="388703" y="15057"/>
                </a:lnTo>
                <a:lnTo>
                  <a:pt x="431080" y="32966"/>
                </a:lnTo>
                <a:lnTo>
                  <a:pt x="469779" y="56985"/>
                </a:lnTo>
                <a:lnTo>
                  <a:pt x="504193" y="86505"/>
                </a:lnTo>
                <a:lnTo>
                  <a:pt x="533714" y="120920"/>
                </a:lnTo>
                <a:lnTo>
                  <a:pt x="557733" y="159619"/>
                </a:lnTo>
                <a:lnTo>
                  <a:pt x="575642" y="201996"/>
                </a:lnTo>
                <a:lnTo>
                  <a:pt x="586834" y="247442"/>
                </a:lnTo>
                <a:lnTo>
                  <a:pt x="590699" y="295349"/>
                </a:lnTo>
                <a:lnTo>
                  <a:pt x="586834" y="343257"/>
                </a:lnTo>
                <a:lnTo>
                  <a:pt x="575642" y="388703"/>
                </a:lnTo>
                <a:lnTo>
                  <a:pt x="557733" y="431080"/>
                </a:lnTo>
                <a:lnTo>
                  <a:pt x="533714" y="469779"/>
                </a:lnTo>
                <a:lnTo>
                  <a:pt x="504193" y="504193"/>
                </a:lnTo>
                <a:lnTo>
                  <a:pt x="469779" y="533714"/>
                </a:lnTo>
                <a:lnTo>
                  <a:pt x="431080" y="557733"/>
                </a:lnTo>
                <a:lnTo>
                  <a:pt x="388703" y="575642"/>
                </a:lnTo>
                <a:lnTo>
                  <a:pt x="343257" y="586834"/>
                </a:lnTo>
                <a:lnTo>
                  <a:pt x="295349" y="590699"/>
                </a:lnTo>
                <a:close/>
              </a:path>
            </a:pathLst>
          </a:custGeom>
          <a:solidFill>
            <a:srgbClr val="FFF1CC"/>
          </a:solidFill>
        </p:spPr>
        <p:txBody>
          <a:bodyPr wrap="square" lIns="0" tIns="0" rIns="0" bIns="0" rtlCol="0"/>
          <a:lstStyle/>
          <a:p/>
        </p:txBody>
      </p:sp>
      <p:sp>
        <p:nvSpPr>
          <p:cNvPr id="8" name="object 8"/>
          <p:cNvSpPr/>
          <p:nvPr/>
        </p:nvSpPr>
        <p:spPr>
          <a:xfrm>
            <a:off x="705825" y="3305940"/>
            <a:ext cx="260298" cy="71056"/>
          </a:xfrm>
          <a:prstGeom prst="rect">
            <a:avLst/>
          </a:prstGeom>
          <a:blipFill>
            <a:blip r:embed="rId2" cstate="print"/>
            <a:stretch>
              <a:fillRect/>
            </a:stretch>
          </a:blipFill>
        </p:spPr>
        <p:txBody>
          <a:bodyPr wrap="square" lIns="0" tIns="0" rIns="0" bIns="0" rtlCol="0"/>
          <a:lstStyle/>
          <a:p/>
        </p:txBody>
      </p:sp>
      <p:sp>
        <p:nvSpPr>
          <p:cNvPr id="9" name="object 9"/>
          <p:cNvSpPr/>
          <p:nvPr/>
        </p:nvSpPr>
        <p:spPr>
          <a:xfrm>
            <a:off x="675893" y="3558604"/>
            <a:ext cx="320040" cy="53975"/>
          </a:xfrm>
          <a:custGeom>
            <a:avLst/>
            <a:gdLst/>
            <a:ahLst/>
            <a:cxnLst/>
            <a:rect l="l" t="t" r="r" b="b"/>
            <a:pathLst>
              <a:path w="320040" h="53975">
                <a:moveTo>
                  <a:pt x="0" y="0"/>
                </a:moveTo>
                <a:lnTo>
                  <a:pt x="45729" y="26924"/>
                </a:lnTo>
                <a:lnTo>
                  <a:pt x="91444" y="44874"/>
                </a:lnTo>
                <a:lnTo>
                  <a:pt x="137144" y="53848"/>
                </a:lnTo>
                <a:lnTo>
                  <a:pt x="182828" y="53848"/>
                </a:lnTo>
                <a:lnTo>
                  <a:pt x="228497" y="44874"/>
                </a:lnTo>
                <a:lnTo>
                  <a:pt x="274151" y="26924"/>
                </a:lnTo>
                <a:lnTo>
                  <a:pt x="319789" y="0"/>
                </a:lnTo>
              </a:path>
            </a:pathLst>
          </a:custGeom>
          <a:ln w="9524">
            <a:solidFill>
              <a:srgbClr val="595959"/>
            </a:solidFill>
          </a:ln>
        </p:spPr>
        <p:txBody>
          <a:bodyPr wrap="square" lIns="0" tIns="0" rIns="0" bIns="0" rtlCol="0"/>
          <a:lstStyle/>
          <a:p/>
        </p:txBody>
      </p:sp>
      <p:sp>
        <p:nvSpPr>
          <p:cNvPr id="10" name="object 10"/>
          <p:cNvSpPr/>
          <p:nvPr/>
        </p:nvSpPr>
        <p:spPr>
          <a:xfrm>
            <a:off x="540624" y="3134449"/>
            <a:ext cx="591185" cy="591185"/>
          </a:xfrm>
          <a:custGeom>
            <a:avLst/>
            <a:gdLst/>
            <a:ahLst/>
            <a:cxnLst/>
            <a:rect l="l" t="t" r="r" b="b"/>
            <a:pathLst>
              <a:path w="591185" h="591185">
                <a:moveTo>
                  <a:pt x="0" y="295349"/>
                </a:moveTo>
                <a:lnTo>
                  <a:pt x="3865" y="247442"/>
                </a:lnTo>
                <a:lnTo>
                  <a:pt x="15057" y="201996"/>
                </a:lnTo>
                <a:lnTo>
                  <a:pt x="32966" y="159619"/>
                </a:lnTo>
                <a:lnTo>
                  <a:pt x="56985" y="120920"/>
                </a:lnTo>
                <a:lnTo>
                  <a:pt x="86506" y="86505"/>
                </a:lnTo>
                <a:lnTo>
                  <a:pt x="120920" y="56985"/>
                </a:lnTo>
                <a:lnTo>
                  <a:pt x="159619" y="32966"/>
                </a:lnTo>
                <a:lnTo>
                  <a:pt x="201996" y="15057"/>
                </a:lnTo>
                <a:lnTo>
                  <a:pt x="247442" y="3865"/>
                </a:lnTo>
                <a:lnTo>
                  <a:pt x="295349" y="0"/>
                </a:lnTo>
                <a:lnTo>
                  <a:pt x="343257" y="3865"/>
                </a:lnTo>
                <a:lnTo>
                  <a:pt x="388703" y="15057"/>
                </a:lnTo>
                <a:lnTo>
                  <a:pt x="431080" y="32966"/>
                </a:lnTo>
                <a:lnTo>
                  <a:pt x="469779" y="56985"/>
                </a:lnTo>
                <a:lnTo>
                  <a:pt x="504193" y="86505"/>
                </a:lnTo>
                <a:lnTo>
                  <a:pt x="533714" y="120920"/>
                </a:lnTo>
                <a:lnTo>
                  <a:pt x="557733" y="159619"/>
                </a:lnTo>
                <a:lnTo>
                  <a:pt x="575642" y="201996"/>
                </a:lnTo>
                <a:lnTo>
                  <a:pt x="586834" y="247442"/>
                </a:lnTo>
                <a:lnTo>
                  <a:pt x="590699" y="295349"/>
                </a:lnTo>
                <a:lnTo>
                  <a:pt x="586834" y="343257"/>
                </a:lnTo>
                <a:lnTo>
                  <a:pt x="575642" y="388703"/>
                </a:lnTo>
                <a:lnTo>
                  <a:pt x="557733" y="431080"/>
                </a:lnTo>
                <a:lnTo>
                  <a:pt x="533714" y="469779"/>
                </a:lnTo>
                <a:lnTo>
                  <a:pt x="504193" y="504193"/>
                </a:lnTo>
                <a:lnTo>
                  <a:pt x="469779" y="533714"/>
                </a:lnTo>
                <a:lnTo>
                  <a:pt x="431080" y="557733"/>
                </a:lnTo>
                <a:lnTo>
                  <a:pt x="388703" y="575642"/>
                </a:lnTo>
                <a:lnTo>
                  <a:pt x="343257" y="586834"/>
                </a:lnTo>
                <a:lnTo>
                  <a:pt x="295349" y="590699"/>
                </a:lnTo>
                <a:lnTo>
                  <a:pt x="247442" y="586834"/>
                </a:lnTo>
                <a:lnTo>
                  <a:pt x="201996" y="575642"/>
                </a:lnTo>
                <a:lnTo>
                  <a:pt x="159619" y="557733"/>
                </a:lnTo>
                <a:lnTo>
                  <a:pt x="120920" y="533714"/>
                </a:lnTo>
                <a:lnTo>
                  <a:pt x="86506" y="504193"/>
                </a:lnTo>
                <a:lnTo>
                  <a:pt x="56985" y="469779"/>
                </a:lnTo>
                <a:lnTo>
                  <a:pt x="32966" y="431080"/>
                </a:lnTo>
                <a:lnTo>
                  <a:pt x="15057" y="388703"/>
                </a:lnTo>
                <a:lnTo>
                  <a:pt x="3865" y="343257"/>
                </a:lnTo>
                <a:lnTo>
                  <a:pt x="0" y="295349"/>
                </a:lnTo>
                <a:close/>
              </a:path>
            </a:pathLst>
          </a:custGeom>
          <a:ln w="9524">
            <a:solidFill>
              <a:srgbClr val="595959"/>
            </a:solidFill>
          </a:ln>
        </p:spPr>
        <p:txBody>
          <a:bodyPr wrap="square" lIns="0" tIns="0" rIns="0" bIns="0" rtlCol="0"/>
          <a:lstStyle/>
          <a:p/>
        </p:txBody>
      </p:sp>
      <p:sp>
        <p:nvSpPr>
          <p:cNvPr id="11" name="object 11"/>
          <p:cNvSpPr txBox="1"/>
          <p:nvPr/>
        </p:nvSpPr>
        <p:spPr>
          <a:xfrm>
            <a:off x="2191462" y="3134449"/>
            <a:ext cx="791210" cy="591185"/>
          </a:xfrm>
          <a:prstGeom prst="rect">
            <a:avLst/>
          </a:prstGeom>
          <a:solidFill>
            <a:srgbClr val="FCE4CD"/>
          </a:solidFill>
          <a:ln w="9524">
            <a:solidFill>
              <a:srgbClr val="595959"/>
            </a:solidFill>
          </a:ln>
        </p:spPr>
        <p:txBody>
          <a:bodyPr vert="horz" wrap="square" lIns="0" tIns="147955" rIns="0" bIns="0" rtlCol="0">
            <a:spAutoFit/>
          </a:bodyPr>
          <a:lstStyle/>
          <a:p>
            <a:pPr marL="160020">
              <a:lnSpc>
                <a:spcPct val="100000"/>
              </a:lnSpc>
              <a:spcBef>
                <a:spcPts val="1165"/>
              </a:spcBef>
            </a:pPr>
            <a:r>
              <a:rPr sz="1800" b="1" spc="-5" dirty="0">
                <a:latin typeface="Arial" panose="020B0604020202020204"/>
                <a:cs typeface="Arial" panose="020B0604020202020204"/>
              </a:rPr>
              <a:t>VCS</a:t>
            </a:r>
            <a:endParaRPr sz="1800">
              <a:latin typeface="Arial" panose="020B0604020202020204"/>
              <a:cs typeface="Arial" panose="020B0604020202020204"/>
            </a:endParaRPr>
          </a:p>
        </p:txBody>
      </p:sp>
      <p:sp>
        <p:nvSpPr>
          <p:cNvPr id="12" name="object 12"/>
          <p:cNvSpPr txBox="1"/>
          <p:nvPr/>
        </p:nvSpPr>
        <p:spPr>
          <a:xfrm>
            <a:off x="3807724" y="3134449"/>
            <a:ext cx="591185" cy="591185"/>
          </a:xfrm>
          <a:prstGeom prst="rect">
            <a:avLst/>
          </a:prstGeom>
          <a:solidFill>
            <a:srgbClr val="E6B8AE"/>
          </a:solidFill>
          <a:ln w="9524">
            <a:solidFill>
              <a:srgbClr val="595959"/>
            </a:solidFill>
          </a:ln>
        </p:spPr>
        <p:txBody>
          <a:bodyPr vert="horz" wrap="square" lIns="0" tIns="147955" rIns="0" bIns="0" rtlCol="0">
            <a:spAutoFit/>
          </a:bodyPr>
          <a:lstStyle/>
          <a:p>
            <a:pPr marL="180975">
              <a:lnSpc>
                <a:spcPct val="100000"/>
              </a:lnSpc>
              <a:spcBef>
                <a:spcPts val="1165"/>
              </a:spcBef>
            </a:pPr>
            <a:r>
              <a:rPr sz="1800" b="1" spc="-5" dirty="0">
                <a:latin typeface="Arial" panose="020B0604020202020204"/>
                <a:cs typeface="Arial" panose="020B0604020202020204"/>
              </a:rPr>
              <a:t>CI</a:t>
            </a:r>
            <a:endParaRPr sz="1800">
              <a:latin typeface="Arial" panose="020B0604020202020204"/>
              <a:cs typeface="Arial" panose="020B0604020202020204"/>
            </a:endParaRPr>
          </a:p>
        </p:txBody>
      </p:sp>
      <p:sp>
        <p:nvSpPr>
          <p:cNvPr id="13" name="object 13"/>
          <p:cNvSpPr txBox="1"/>
          <p:nvPr/>
        </p:nvSpPr>
        <p:spPr>
          <a:xfrm>
            <a:off x="5423925" y="3134449"/>
            <a:ext cx="591185" cy="591185"/>
          </a:xfrm>
          <a:prstGeom prst="rect">
            <a:avLst/>
          </a:prstGeom>
          <a:solidFill>
            <a:srgbClr val="E6B8AE"/>
          </a:solidFill>
          <a:ln w="9524">
            <a:solidFill>
              <a:srgbClr val="595959"/>
            </a:solidFill>
          </a:ln>
        </p:spPr>
        <p:txBody>
          <a:bodyPr vert="horz" wrap="square" lIns="0" tIns="147955" rIns="0" bIns="0" rtlCol="0">
            <a:spAutoFit/>
          </a:bodyPr>
          <a:lstStyle/>
          <a:p>
            <a:pPr marL="130175">
              <a:lnSpc>
                <a:spcPct val="100000"/>
              </a:lnSpc>
              <a:spcBef>
                <a:spcPts val="1165"/>
              </a:spcBef>
            </a:pPr>
            <a:r>
              <a:rPr sz="1800" b="1" spc="-5" dirty="0">
                <a:latin typeface="Arial" panose="020B0604020202020204"/>
                <a:cs typeface="Arial" panose="020B0604020202020204"/>
              </a:rPr>
              <a:t>CD</a:t>
            </a:r>
            <a:endParaRPr sz="1800">
              <a:latin typeface="Arial" panose="020B0604020202020204"/>
              <a:cs typeface="Arial" panose="020B0604020202020204"/>
            </a:endParaRPr>
          </a:p>
        </p:txBody>
      </p:sp>
      <p:sp>
        <p:nvSpPr>
          <p:cNvPr id="14" name="object 14"/>
          <p:cNvSpPr txBox="1"/>
          <p:nvPr/>
        </p:nvSpPr>
        <p:spPr>
          <a:xfrm>
            <a:off x="7480224" y="1920625"/>
            <a:ext cx="791210" cy="591185"/>
          </a:xfrm>
          <a:prstGeom prst="rect">
            <a:avLst/>
          </a:prstGeom>
          <a:solidFill>
            <a:srgbClr val="CEE1F3"/>
          </a:solidFill>
          <a:ln w="9524">
            <a:solidFill>
              <a:srgbClr val="595959"/>
            </a:solidFill>
          </a:ln>
        </p:spPr>
        <p:txBody>
          <a:bodyPr vert="horz" wrap="square" lIns="0" tIns="147955" rIns="0" bIns="0" rtlCol="0">
            <a:spAutoFit/>
          </a:bodyPr>
          <a:lstStyle/>
          <a:p>
            <a:pPr marL="185420">
              <a:lnSpc>
                <a:spcPct val="100000"/>
              </a:lnSpc>
              <a:spcBef>
                <a:spcPts val="1165"/>
              </a:spcBef>
            </a:pPr>
            <a:r>
              <a:rPr sz="1800" b="1" spc="-5" dirty="0">
                <a:latin typeface="Arial" panose="020B0604020202020204"/>
                <a:cs typeface="Arial" panose="020B0604020202020204"/>
              </a:rPr>
              <a:t>Dev</a:t>
            </a:r>
            <a:endParaRPr sz="1800">
              <a:latin typeface="Arial" panose="020B0604020202020204"/>
              <a:cs typeface="Arial" panose="020B0604020202020204"/>
            </a:endParaRPr>
          </a:p>
        </p:txBody>
      </p:sp>
      <p:sp>
        <p:nvSpPr>
          <p:cNvPr id="15" name="object 15"/>
          <p:cNvSpPr txBox="1"/>
          <p:nvPr/>
        </p:nvSpPr>
        <p:spPr>
          <a:xfrm>
            <a:off x="7480224" y="2990450"/>
            <a:ext cx="791210" cy="591185"/>
          </a:xfrm>
          <a:prstGeom prst="rect">
            <a:avLst/>
          </a:prstGeom>
          <a:solidFill>
            <a:srgbClr val="CEE1F3"/>
          </a:solidFill>
          <a:ln w="9524">
            <a:solidFill>
              <a:srgbClr val="595959"/>
            </a:solidFill>
          </a:ln>
        </p:spPr>
        <p:txBody>
          <a:bodyPr vert="horz" wrap="square" lIns="0" tIns="147955" rIns="0" bIns="0" rtlCol="0">
            <a:spAutoFit/>
          </a:bodyPr>
          <a:lstStyle/>
          <a:p>
            <a:pPr marL="160020">
              <a:lnSpc>
                <a:spcPct val="100000"/>
              </a:lnSpc>
              <a:spcBef>
                <a:spcPts val="1165"/>
              </a:spcBef>
            </a:pPr>
            <a:r>
              <a:rPr sz="1800" b="1" spc="-5" dirty="0">
                <a:latin typeface="Arial" panose="020B0604020202020204"/>
                <a:cs typeface="Arial" panose="020B0604020202020204"/>
              </a:rPr>
              <a:t>UAT</a:t>
            </a:r>
            <a:endParaRPr sz="1800">
              <a:latin typeface="Arial" panose="020B0604020202020204"/>
              <a:cs typeface="Arial" panose="020B0604020202020204"/>
            </a:endParaRPr>
          </a:p>
        </p:txBody>
      </p:sp>
      <p:sp>
        <p:nvSpPr>
          <p:cNvPr id="16" name="object 16"/>
          <p:cNvSpPr txBox="1"/>
          <p:nvPr/>
        </p:nvSpPr>
        <p:spPr>
          <a:xfrm>
            <a:off x="7480224" y="4060275"/>
            <a:ext cx="791210" cy="591185"/>
          </a:xfrm>
          <a:prstGeom prst="rect">
            <a:avLst/>
          </a:prstGeom>
          <a:solidFill>
            <a:srgbClr val="CEE1F3"/>
          </a:solidFill>
          <a:ln w="9524">
            <a:solidFill>
              <a:srgbClr val="595959"/>
            </a:solidFill>
          </a:ln>
        </p:spPr>
        <p:txBody>
          <a:bodyPr vert="horz" wrap="square" lIns="0" tIns="147955" rIns="0" bIns="0" rtlCol="0">
            <a:spAutoFit/>
          </a:bodyPr>
          <a:lstStyle/>
          <a:p>
            <a:pPr marL="134620">
              <a:lnSpc>
                <a:spcPct val="100000"/>
              </a:lnSpc>
              <a:spcBef>
                <a:spcPts val="1165"/>
              </a:spcBef>
            </a:pPr>
            <a:r>
              <a:rPr sz="1800" b="1" spc="-5" dirty="0">
                <a:latin typeface="Arial" panose="020B0604020202020204"/>
                <a:cs typeface="Arial" panose="020B0604020202020204"/>
              </a:rPr>
              <a:t>Prod</a:t>
            </a:r>
            <a:endParaRPr sz="1800">
              <a:latin typeface="Arial" panose="020B0604020202020204"/>
              <a:cs typeface="Arial" panose="020B0604020202020204"/>
            </a:endParaRPr>
          </a:p>
        </p:txBody>
      </p:sp>
      <p:sp>
        <p:nvSpPr>
          <p:cNvPr id="17" name="object 17"/>
          <p:cNvSpPr txBox="1"/>
          <p:nvPr/>
        </p:nvSpPr>
        <p:spPr>
          <a:xfrm>
            <a:off x="6111725" y="5563075"/>
            <a:ext cx="1532255" cy="692785"/>
          </a:xfrm>
          <a:prstGeom prst="rect">
            <a:avLst/>
          </a:prstGeom>
          <a:solidFill>
            <a:srgbClr val="EAD1DC"/>
          </a:solidFill>
          <a:ln w="9524">
            <a:solidFill>
              <a:srgbClr val="595959"/>
            </a:solidFill>
          </a:ln>
        </p:spPr>
        <p:txBody>
          <a:bodyPr vert="horz" wrap="square" lIns="0" tIns="198755" rIns="0" bIns="0" rtlCol="0">
            <a:spAutoFit/>
          </a:bodyPr>
          <a:lstStyle/>
          <a:p>
            <a:pPr marL="175260">
              <a:lnSpc>
                <a:spcPct val="100000"/>
              </a:lnSpc>
              <a:spcBef>
                <a:spcPts val="1565"/>
              </a:spcBef>
            </a:pPr>
            <a:r>
              <a:rPr sz="1800" b="1" dirty="0">
                <a:latin typeface="Arial" panose="020B0604020202020204"/>
                <a:cs typeface="Arial" panose="020B0604020202020204"/>
              </a:rPr>
              <a:t>Monitoring</a:t>
            </a:r>
            <a:endParaRPr sz="1800">
              <a:latin typeface="Arial" panose="020B0604020202020204"/>
              <a:cs typeface="Arial" panose="020B0604020202020204"/>
            </a:endParaRPr>
          </a:p>
        </p:txBody>
      </p:sp>
      <p:sp>
        <p:nvSpPr>
          <p:cNvPr id="18" name="object 18"/>
          <p:cNvSpPr txBox="1"/>
          <p:nvPr/>
        </p:nvSpPr>
        <p:spPr>
          <a:xfrm>
            <a:off x="7738950" y="5563075"/>
            <a:ext cx="1198245" cy="692785"/>
          </a:xfrm>
          <a:prstGeom prst="rect">
            <a:avLst/>
          </a:prstGeom>
          <a:solidFill>
            <a:srgbClr val="D9D1E9"/>
          </a:solidFill>
          <a:ln w="9524">
            <a:solidFill>
              <a:srgbClr val="595959"/>
            </a:solidFill>
          </a:ln>
        </p:spPr>
        <p:txBody>
          <a:bodyPr vert="horz" wrap="square" lIns="0" tIns="59055" rIns="0" bIns="0" rtlCol="0">
            <a:spAutoFit/>
          </a:bodyPr>
          <a:lstStyle/>
          <a:p>
            <a:pPr marL="192405" marR="186055" indent="133350">
              <a:lnSpc>
                <a:spcPct val="101000"/>
              </a:lnSpc>
              <a:spcBef>
                <a:spcPts val="465"/>
              </a:spcBef>
            </a:pPr>
            <a:r>
              <a:rPr sz="1800" b="1" spc="-5" dirty="0">
                <a:latin typeface="Arial" panose="020B0604020202020204"/>
                <a:cs typeface="Arial" panose="020B0604020202020204"/>
              </a:rPr>
              <a:t>Load  Testing</a:t>
            </a:r>
            <a:endParaRPr sz="1800">
              <a:latin typeface="Arial" panose="020B0604020202020204"/>
              <a:cs typeface="Arial" panose="020B0604020202020204"/>
            </a:endParaRPr>
          </a:p>
        </p:txBody>
      </p:sp>
      <p:sp>
        <p:nvSpPr>
          <p:cNvPr id="19" name="object 19"/>
          <p:cNvSpPr txBox="1"/>
          <p:nvPr/>
        </p:nvSpPr>
        <p:spPr>
          <a:xfrm>
            <a:off x="4312025" y="1719224"/>
            <a:ext cx="1198245" cy="591185"/>
          </a:xfrm>
          <a:prstGeom prst="rect">
            <a:avLst/>
          </a:prstGeom>
          <a:solidFill>
            <a:srgbClr val="F4CCCC"/>
          </a:solidFill>
          <a:ln w="9524">
            <a:solidFill>
              <a:srgbClr val="595959"/>
            </a:solidFill>
          </a:ln>
        </p:spPr>
        <p:txBody>
          <a:bodyPr vert="horz" wrap="square" lIns="0" tIns="147955" rIns="0" bIns="0" rtlCol="0">
            <a:spAutoFit/>
          </a:bodyPr>
          <a:lstStyle/>
          <a:p>
            <a:pPr marL="135255">
              <a:lnSpc>
                <a:spcPct val="100000"/>
              </a:lnSpc>
              <a:spcBef>
                <a:spcPts val="1165"/>
              </a:spcBef>
            </a:pPr>
            <a:r>
              <a:rPr sz="1800" b="1" spc="-5" dirty="0">
                <a:latin typeface="Arial" panose="020B0604020202020204"/>
                <a:cs typeface="Arial" panose="020B0604020202020204"/>
              </a:rPr>
              <a:t>Artifacts</a:t>
            </a:r>
            <a:endParaRPr sz="1800">
              <a:latin typeface="Arial" panose="020B0604020202020204"/>
              <a:cs typeface="Arial" panose="020B0604020202020204"/>
            </a:endParaRPr>
          </a:p>
        </p:txBody>
      </p:sp>
      <p:sp>
        <p:nvSpPr>
          <p:cNvPr id="20" name="object 20"/>
          <p:cNvSpPr txBox="1"/>
          <p:nvPr/>
        </p:nvSpPr>
        <p:spPr>
          <a:xfrm>
            <a:off x="270583" y="3789031"/>
            <a:ext cx="11309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panose="020B0604020202020204"/>
                <a:cs typeface="Arial" panose="020B0604020202020204"/>
              </a:rPr>
              <a:t>Developer</a:t>
            </a:r>
            <a:endParaRPr sz="1800">
              <a:latin typeface="Arial" panose="020B0604020202020204"/>
              <a:cs typeface="Arial" panose="020B0604020202020204"/>
            </a:endParaRPr>
          </a:p>
        </p:txBody>
      </p:sp>
      <p:sp>
        <p:nvSpPr>
          <p:cNvPr id="21" name="object 21"/>
          <p:cNvSpPr/>
          <p:nvPr/>
        </p:nvSpPr>
        <p:spPr>
          <a:xfrm>
            <a:off x="1334962" y="3429799"/>
            <a:ext cx="758825" cy="0"/>
          </a:xfrm>
          <a:custGeom>
            <a:avLst/>
            <a:gdLst/>
            <a:ahLst/>
            <a:cxnLst/>
            <a:rect l="l" t="t" r="r" b="b"/>
            <a:pathLst>
              <a:path w="758825">
                <a:moveTo>
                  <a:pt x="0" y="0"/>
                </a:moveTo>
                <a:lnTo>
                  <a:pt x="758571" y="0"/>
                </a:lnTo>
              </a:path>
            </a:pathLst>
          </a:custGeom>
          <a:ln w="28574">
            <a:solidFill>
              <a:srgbClr val="595959"/>
            </a:solidFill>
          </a:ln>
        </p:spPr>
        <p:txBody>
          <a:bodyPr wrap="square" lIns="0" tIns="0" rIns="0" bIns="0" rtlCol="0"/>
          <a:lstStyle/>
          <a:p/>
        </p:txBody>
      </p:sp>
      <p:sp>
        <p:nvSpPr>
          <p:cNvPr id="22" name="object 22"/>
          <p:cNvSpPr/>
          <p:nvPr/>
        </p:nvSpPr>
        <p:spPr>
          <a:xfrm>
            <a:off x="2047110" y="3383377"/>
            <a:ext cx="116865" cy="92844"/>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2982262" y="3429799"/>
            <a:ext cx="727710" cy="0"/>
          </a:xfrm>
          <a:custGeom>
            <a:avLst/>
            <a:gdLst/>
            <a:ahLst/>
            <a:cxnLst/>
            <a:rect l="l" t="t" r="r" b="b"/>
            <a:pathLst>
              <a:path w="727710">
                <a:moveTo>
                  <a:pt x="0" y="0"/>
                </a:moveTo>
                <a:lnTo>
                  <a:pt x="727670" y="0"/>
                </a:lnTo>
              </a:path>
            </a:pathLst>
          </a:custGeom>
          <a:ln w="28574">
            <a:solidFill>
              <a:srgbClr val="595959"/>
            </a:solidFill>
          </a:ln>
        </p:spPr>
        <p:txBody>
          <a:bodyPr wrap="square" lIns="0" tIns="0" rIns="0" bIns="0" rtlCol="0"/>
          <a:lstStyle/>
          <a:p/>
        </p:txBody>
      </p:sp>
      <p:sp>
        <p:nvSpPr>
          <p:cNvPr id="24" name="object 24"/>
          <p:cNvSpPr/>
          <p:nvPr/>
        </p:nvSpPr>
        <p:spPr>
          <a:xfrm>
            <a:off x="3663510" y="3383377"/>
            <a:ext cx="116865" cy="92844"/>
          </a:xfrm>
          <a:prstGeom prst="rect">
            <a:avLst/>
          </a:prstGeom>
          <a:blipFill>
            <a:blip r:embed="rId4" cstate="print"/>
            <a:stretch>
              <a:fillRect/>
            </a:stretch>
          </a:blipFill>
        </p:spPr>
        <p:txBody>
          <a:bodyPr wrap="square" lIns="0" tIns="0" rIns="0" bIns="0" rtlCol="0"/>
          <a:lstStyle/>
          <a:p/>
        </p:txBody>
      </p:sp>
      <p:sp>
        <p:nvSpPr>
          <p:cNvPr id="25" name="object 25"/>
          <p:cNvSpPr/>
          <p:nvPr/>
        </p:nvSpPr>
        <p:spPr>
          <a:xfrm>
            <a:off x="4103075" y="2379979"/>
            <a:ext cx="739775" cy="755015"/>
          </a:xfrm>
          <a:custGeom>
            <a:avLst/>
            <a:gdLst/>
            <a:ahLst/>
            <a:cxnLst/>
            <a:rect l="l" t="t" r="r" b="b"/>
            <a:pathLst>
              <a:path w="739775" h="755014">
                <a:moveTo>
                  <a:pt x="0" y="754470"/>
                </a:moveTo>
                <a:lnTo>
                  <a:pt x="739644" y="0"/>
                </a:lnTo>
              </a:path>
            </a:pathLst>
          </a:custGeom>
          <a:ln w="28574">
            <a:solidFill>
              <a:srgbClr val="595959"/>
            </a:solidFill>
          </a:ln>
        </p:spPr>
        <p:txBody>
          <a:bodyPr wrap="square" lIns="0" tIns="0" rIns="0" bIns="0" rtlCol="0"/>
          <a:lstStyle/>
          <a:p/>
        </p:txBody>
      </p:sp>
      <p:sp>
        <p:nvSpPr>
          <p:cNvPr id="26" name="object 26"/>
          <p:cNvSpPr/>
          <p:nvPr/>
        </p:nvSpPr>
        <p:spPr>
          <a:xfrm>
            <a:off x="4782988" y="2325592"/>
            <a:ext cx="113329" cy="114118"/>
          </a:xfrm>
          <a:prstGeom prst="rect">
            <a:avLst/>
          </a:prstGeom>
          <a:blipFill>
            <a:blip r:embed="rId5" cstate="print"/>
            <a:stretch>
              <a:fillRect/>
            </a:stretch>
          </a:blipFill>
        </p:spPr>
        <p:txBody>
          <a:bodyPr wrap="square" lIns="0" tIns="0" rIns="0" bIns="0" rtlCol="0"/>
          <a:lstStyle/>
          <a:p/>
        </p:txBody>
      </p:sp>
      <p:sp>
        <p:nvSpPr>
          <p:cNvPr id="27" name="object 27"/>
          <p:cNvSpPr/>
          <p:nvPr/>
        </p:nvSpPr>
        <p:spPr>
          <a:xfrm>
            <a:off x="6014625" y="3429799"/>
            <a:ext cx="777240" cy="5080"/>
          </a:xfrm>
          <a:custGeom>
            <a:avLst/>
            <a:gdLst/>
            <a:ahLst/>
            <a:cxnLst/>
            <a:rect l="l" t="t" r="r" b="b"/>
            <a:pathLst>
              <a:path w="777240" h="5079">
                <a:moveTo>
                  <a:pt x="0" y="0"/>
                </a:moveTo>
                <a:lnTo>
                  <a:pt x="776872" y="4795"/>
                </a:lnTo>
              </a:path>
            </a:pathLst>
          </a:custGeom>
          <a:ln w="28574">
            <a:solidFill>
              <a:srgbClr val="595959"/>
            </a:solidFill>
          </a:ln>
        </p:spPr>
        <p:txBody>
          <a:bodyPr wrap="square" lIns="0" tIns="0" rIns="0" bIns="0" rtlCol="0"/>
          <a:lstStyle/>
          <a:p/>
        </p:txBody>
      </p:sp>
      <p:sp>
        <p:nvSpPr>
          <p:cNvPr id="28" name="object 28"/>
          <p:cNvSpPr/>
          <p:nvPr/>
        </p:nvSpPr>
        <p:spPr>
          <a:xfrm>
            <a:off x="6744877" y="3387975"/>
            <a:ext cx="117061" cy="92843"/>
          </a:xfrm>
          <a:prstGeom prst="rect">
            <a:avLst/>
          </a:prstGeom>
          <a:blipFill>
            <a:blip r:embed="rId6" cstate="print"/>
            <a:stretch>
              <a:fillRect/>
            </a:stretch>
          </a:blipFill>
        </p:spPr>
        <p:txBody>
          <a:bodyPr wrap="square" lIns="0" tIns="0" rIns="0" bIns="0" rtlCol="0"/>
          <a:lstStyle/>
          <a:p/>
        </p:txBody>
      </p:sp>
      <p:sp>
        <p:nvSpPr>
          <p:cNvPr id="29" name="object 29"/>
          <p:cNvSpPr/>
          <p:nvPr/>
        </p:nvSpPr>
        <p:spPr>
          <a:xfrm>
            <a:off x="4979630" y="2379979"/>
            <a:ext cx="739775" cy="755015"/>
          </a:xfrm>
          <a:custGeom>
            <a:avLst/>
            <a:gdLst/>
            <a:ahLst/>
            <a:cxnLst/>
            <a:rect l="l" t="t" r="r" b="b"/>
            <a:pathLst>
              <a:path w="739775" h="755014">
                <a:moveTo>
                  <a:pt x="739644" y="754470"/>
                </a:moveTo>
                <a:lnTo>
                  <a:pt x="0" y="0"/>
                </a:lnTo>
              </a:path>
            </a:pathLst>
          </a:custGeom>
          <a:ln w="28574">
            <a:solidFill>
              <a:srgbClr val="595959"/>
            </a:solidFill>
          </a:ln>
        </p:spPr>
        <p:txBody>
          <a:bodyPr wrap="square" lIns="0" tIns="0" rIns="0" bIns="0" rtlCol="0"/>
          <a:lstStyle/>
          <a:p/>
        </p:txBody>
      </p:sp>
      <p:sp>
        <p:nvSpPr>
          <p:cNvPr id="30" name="object 30"/>
          <p:cNvSpPr/>
          <p:nvPr/>
        </p:nvSpPr>
        <p:spPr>
          <a:xfrm>
            <a:off x="4926031" y="2325592"/>
            <a:ext cx="113329" cy="114118"/>
          </a:xfrm>
          <a:prstGeom prst="rect">
            <a:avLst/>
          </a:prstGeom>
          <a:blipFill>
            <a:blip r:embed="rId7" cstate="print"/>
            <a:stretch>
              <a:fillRect/>
            </a:stretch>
          </a:blipFill>
        </p:spPr>
        <p:txBody>
          <a:bodyPr wrap="square" lIns="0" tIns="0" rIns="0" bIns="0" rtlCol="0"/>
          <a:lstStyle/>
          <a:p/>
        </p:txBody>
      </p:sp>
      <p:sp>
        <p:nvSpPr>
          <p:cNvPr id="31" name="object 31"/>
          <p:cNvSpPr/>
          <p:nvPr/>
        </p:nvSpPr>
        <p:spPr>
          <a:xfrm>
            <a:off x="4398424" y="3429799"/>
            <a:ext cx="927735" cy="0"/>
          </a:xfrm>
          <a:custGeom>
            <a:avLst/>
            <a:gdLst/>
            <a:ahLst/>
            <a:cxnLst/>
            <a:rect l="l" t="t" r="r" b="b"/>
            <a:pathLst>
              <a:path w="927735">
                <a:moveTo>
                  <a:pt x="0" y="0"/>
                </a:moveTo>
                <a:lnTo>
                  <a:pt x="927470" y="0"/>
                </a:lnTo>
              </a:path>
            </a:pathLst>
          </a:custGeom>
          <a:ln w="28574">
            <a:solidFill>
              <a:srgbClr val="595959"/>
            </a:solidFill>
          </a:ln>
        </p:spPr>
        <p:txBody>
          <a:bodyPr wrap="square" lIns="0" tIns="0" rIns="0" bIns="0" rtlCol="0"/>
          <a:lstStyle/>
          <a:p/>
        </p:txBody>
      </p:sp>
      <p:sp>
        <p:nvSpPr>
          <p:cNvPr id="32" name="object 32"/>
          <p:cNvSpPr/>
          <p:nvPr/>
        </p:nvSpPr>
        <p:spPr>
          <a:xfrm>
            <a:off x="5279473" y="3383377"/>
            <a:ext cx="116865" cy="92844"/>
          </a:xfrm>
          <a:prstGeom prst="rect">
            <a:avLst/>
          </a:prstGeom>
          <a:blipFill>
            <a:blip r:embed="rId3" cstate="print"/>
            <a:stretch>
              <a:fillRect/>
            </a:stretch>
          </a:blipFill>
        </p:spPr>
        <p:txBody>
          <a:bodyPr wrap="square" lIns="0" tIns="0" rIns="0" bIns="0" rtlCol="0"/>
          <a:lstStyle/>
          <a:p/>
        </p:txBody>
      </p:sp>
      <p:sp>
        <p:nvSpPr>
          <p:cNvPr id="33" name="object 33"/>
          <p:cNvSpPr/>
          <p:nvPr/>
        </p:nvSpPr>
        <p:spPr>
          <a:xfrm>
            <a:off x="2060587" y="3864574"/>
            <a:ext cx="1052525" cy="1154049"/>
          </a:xfrm>
          <a:prstGeom prst="rect">
            <a:avLst/>
          </a:prstGeom>
          <a:blipFill>
            <a:blip r:embed="rId8" cstate="print"/>
            <a:stretch>
              <a:fillRect/>
            </a:stretch>
          </a:blipFill>
        </p:spPr>
        <p:txBody>
          <a:bodyPr wrap="square" lIns="0" tIns="0" rIns="0" bIns="0" rtlCol="0"/>
          <a:lstStyle/>
          <a:p/>
        </p:txBody>
      </p:sp>
      <p:sp>
        <p:nvSpPr>
          <p:cNvPr id="34" name="object 34"/>
          <p:cNvSpPr/>
          <p:nvPr/>
        </p:nvSpPr>
        <p:spPr>
          <a:xfrm>
            <a:off x="3834214" y="4009274"/>
            <a:ext cx="2153818" cy="692699"/>
          </a:xfrm>
          <a:prstGeom prst="rect">
            <a:avLst/>
          </a:prstGeom>
          <a:blipFill>
            <a:blip r:embed="rId9" cstate="print"/>
            <a:stretch>
              <a:fillRect/>
            </a:stretch>
          </a:blipFill>
        </p:spPr>
        <p:txBody>
          <a:bodyPr wrap="square" lIns="0" tIns="0" rIns="0" bIns="0" rtlCol="0"/>
          <a:lstStyle/>
          <a:p/>
        </p:txBody>
      </p:sp>
      <p:sp>
        <p:nvSpPr>
          <p:cNvPr id="35" name="object 35"/>
          <p:cNvSpPr/>
          <p:nvPr/>
        </p:nvSpPr>
        <p:spPr>
          <a:xfrm>
            <a:off x="4145075" y="1000459"/>
            <a:ext cx="1532100" cy="617990"/>
          </a:xfrm>
          <a:prstGeom prst="rect">
            <a:avLst/>
          </a:prstGeom>
          <a:blipFill>
            <a:blip r:embed="rId10" cstate="print"/>
            <a:stretch>
              <a:fillRect/>
            </a:stretch>
          </a:blipFill>
        </p:spPr>
        <p:txBody>
          <a:bodyPr wrap="square" lIns="0" tIns="0" rIns="0" bIns="0" rtlCol="0"/>
          <a:lstStyle/>
          <a:p/>
        </p:txBody>
      </p:sp>
      <p:sp>
        <p:nvSpPr>
          <p:cNvPr id="36" name="object 36"/>
          <p:cNvSpPr/>
          <p:nvPr/>
        </p:nvSpPr>
        <p:spPr>
          <a:xfrm>
            <a:off x="7348075" y="899675"/>
            <a:ext cx="1025398" cy="618297"/>
          </a:xfrm>
          <a:prstGeom prst="rect">
            <a:avLst/>
          </a:prstGeom>
          <a:blipFill>
            <a:blip r:embed="rId11" cstate="print"/>
            <a:stretch>
              <a:fillRect/>
            </a:stretch>
          </a:blipFill>
        </p:spPr>
        <p:txBody>
          <a:bodyPr wrap="square" lIns="0" tIns="0" rIns="0" bIns="0" rtlCol="0"/>
          <a:lstStyl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0000"/>
          </a:blip>
          <a:tile tx="0" ty="0" sx="100000" sy="100000" flip="none" algn="tl"/>
        </a:blipFill>
        <a:effectLst/>
      </p:bgPr>
    </p:bg>
    <p:spTree>
      <p:nvGrpSpPr>
        <p:cNvPr id="1" name=""/>
        <p:cNvGrpSpPr/>
        <p:nvPr/>
      </p:nvGrpSpPr>
      <p:grpSpPr/>
      <p:sp>
        <p:nvSpPr>
          <p:cNvPr id="2" name="Title 1"/>
          <p:cNvSpPr>
            <a:spLocks noGrp="1"/>
          </p:cNvSpPr>
          <p:nvPr>
            <p:ph type="title"/>
          </p:nvPr>
        </p:nvSpPr>
        <p:spPr>
          <a:xfrm>
            <a:off x="281305" y="112395"/>
            <a:ext cx="6252210" cy="615315"/>
          </a:xfrm>
          <a:pattFill prst="pct20">
            <a:fgClr>
              <a:schemeClr val="tx2">
                <a:lumMod val="40000"/>
                <a:lumOff val="60000"/>
              </a:schemeClr>
            </a:fgClr>
            <a:bgClr>
              <a:schemeClr val="tx2">
                <a:lumMod val="60000"/>
                <a:lumOff val="40000"/>
              </a:schemeClr>
            </a:bgClr>
          </a:pattFill>
        </p:spPr>
        <p:txBody>
          <a:bodyPr wrap="square"/>
          <a:p>
            <a:r>
              <a:rPr lang="en-US" sz="4000">
                <a:latin typeface="Times New Roman" panose="02020603050405020304" charset="0"/>
                <a:cs typeface="Times New Roman" panose="02020603050405020304" charset="0"/>
              </a:rPr>
              <a:t>Application Usage Example</a:t>
            </a:r>
            <a:endParaRPr lang="en-US" sz="4000">
              <a:latin typeface="Times New Roman" panose="02020603050405020304" charset="0"/>
              <a:cs typeface="Times New Roman" panose="02020603050405020304" charset="0"/>
            </a:endParaRPr>
          </a:p>
        </p:txBody>
      </p:sp>
      <p:sp>
        <p:nvSpPr>
          <p:cNvPr id="5" name="object 3"/>
          <p:cNvSpPr/>
          <p:nvPr/>
        </p:nvSpPr>
        <p:spPr>
          <a:xfrm>
            <a:off x="346710" y="991235"/>
            <a:ext cx="4288790" cy="3902710"/>
          </a:xfrm>
          <a:prstGeom prst="rect">
            <a:avLst/>
          </a:prstGeom>
          <a:blipFill>
            <a:blip r:embed="rId2" cstate="print"/>
            <a:stretch>
              <a:fillRect/>
            </a:stretch>
          </a:blipFill>
        </p:spPr>
        <p:txBody>
          <a:bodyPr wrap="square" lIns="0" tIns="0" rIns="0" bIns="0" rtlCol="0"/>
          <a:p/>
        </p:txBody>
      </p:sp>
      <p:pic>
        <p:nvPicPr>
          <p:cNvPr id="6" name="Content Placeholder 5" descr="5"/>
          <p:cNvPicPr>
            <a:picLocks noChangeAspect="1"/>
          </p:cNvPicPr>
          <p:nvPr>
            <p:ph sz="half" idx="2"/>
          </p:nvPr>
        </p:nvPicPr>
        <p:blipFill>
          <a:blip r:embed="rId3"/>
          <a:stretch>
            <a:fillRect/>
          </a:stretch>
        </p:blipFill>
        <p:spPr>
          <a:xfrm>
            <a:off x="4765675" y="961390"/>
            <a:ext cx="4262755" cy="3961765"/>
          </a:xfrm>
          <a:prstGeom prst="rect">
            <a:avLst/>
          </a:prstGeom>
        </p:spPr>
      </p:pic>
      <p:sp>
        <p:nvSpPr>
          <p:cNvPr id="3" name="Text Box 2"/>
          <p:cNvSpPr txBox="1"/>
          <p:nvPr/>
        </p:nvSpPr>
        <p:spPr>
          <a:xfrm>
            <a:off x="431165" y="4923155"/>
            <a:ext cx="8597265" cy="1814830"/>
          </a:xfrm>
          <a:prstGeom prst="rect">
            <a:avLst/>
          </a:prstGeom>
          <a:blipFill rotWithShape="1">
            <a:blip r:embed="rId4"/>
            <a:tile tx="0" ty="0" sx="100000" sy="100000" flip="none" algn="tl"/>
          </a:blipFill>
        </p:spPr>
        <p:txBody>
          <a:bodyPr wrap="square" rtlCol="0">
            <a:spAutoFit/>
          </a:bodyPr>
          <a:p>
            <a:pPr algn="just"/>
            <a:r>
              <a:rPr lang="en-US" sz="1600" b="1">
                <a:latin typeface="Times New Roman" panose="02020603050405020304" charset="0"/>
                <a:cs typeface="Times New Roman" panose="02020603050405020304" charset="0"/>
              </a:rPr>
              <a:t>By 2019, over 70% of routine development-life cycle tasks will be automated, with an agile DevOps pipeline driving and incubating life cycle and application development intelligence.</a:t>
            </a:r>
            <a:endParaRPr lang="en-US" sz="1600" b="1">
              <a:latin typeface="Times New Roman" panose="02020603050405020304" charset="0"/>
              <a:cs typeface="Times New Roman" panose="02020603050405020304" charset="0"/>
            </a:endParaRPr>
          </a:p>
          <a:p>
            <a:pPr algn="just"/>
            <a:endParaRPr lang="en-US" sz="1600" b="1">
              <a:latin typeface="Times New Roman" panose="02020603050405020304" charset="0"/>
              <a:cs typeface="Times New Roman" panose="02020603050405020304" charset="0"/>
            </a:endParaRPr>
          </a:p>
          <a:p>
            <a:pPr algn="just"/>
            <a:r>
              <a:rPr lang="en-US" sz="1600" b="1">
                <a:latin typeface="Times New Roman" panose="02020603050405020304" charset="0"/>
                <a:cs typeface="Times New Roman" panose="02020603050405020304" charset="0"/>
              </a:rPr>
              <a:t>With the overwhelming growth in the adoption of DevOps technology culture, it has been predicted that by the year 2021, more than 50% of the fortune companies would have the huge demand for DevOps certified professionals for the leading profiles like Delivery Heads and PMOs. </a:t>
            </a:r>
            <a:endParaRPr lang="en-US" sz="1600" b="1">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alphaModFix amt="23000"/>
          </a:blip>
        </a:blipFill>
        <a:effectLst/>
      </p:bgPr>
    </p:bg>
    <p:spTree>
      <p:nvGrpSpPr>
        <p:cNvPr id="1" name=""/>
        <p:cNvGrpSpPr/>
        <p:nvPr/>
      </p:nvGrpSpPr>
      <p:grpSpPr/>
      <p:sp>
        <p:nvSpPr>
          <p:cNvPr id="2" name="Title 1"/>
          <p:cNvSpPr>
            <a:spLocks noGrp="1"/>
          </p:cNvSpPr>
          <p:nvPr>
            <p:ph type="ctrTitle"/>
          </p:nvPr>
        </p:nvSpPr>
        <p:spPr>
          <a:xfrm>
            <a:off x="384810" y="147955"/>
            <a:ext cx="5447665" cy="676910"/>
          </a:xfrm>
        </p:spPr>
        <p:txBody>
          <a:bodyPr wrap="square"/>
          <a:p>
            <a:r>
              <a:rPr lang="en-US" sz="4400">
                <a:latin typeface="Times New Roman" panose="02020603050405020304" charset="0"/>
                <a:cs typeface="Times New Roman" panose="02020603050405020304" charset="0"/>
              </a:rPr>
              <a:t>Future Scope</a:t>
            </a:r>
            <a:endParaRPr lang="en-US" sz="4400">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245110" y="925830"/>
            <a:ext cx="8829675" cy="5786755"/>
          </a:xfrm>
          <a:blipFill rotWithShape="1">
            <a:blip r:embed="rId2"/>
            <a:tile tx="0" ty="0" sx="100000" sy="100000" flip="none" algn="tl"/>
          </a:blipFill>
        </p:spPr>
        <p:style>
          <a:lnRef idx="1">
            <a:schemeClr val="dk1"/>
          </a:lnRef>
          <a:fillRef idx="2">
            <a:schemeClr val="dk1"/>
          </a:fillRef>
          <a:effectRef idx="1">
            <a:schemeClr val="dk1"/>
          </a:effectRef>
          <a:fontRef idx="minor">
            <a:schemeClr val="dk1"/>
          </a:fontRef>
        </p:style>
        <p:txBody>
          <a:bodyPr wrap="square"/>
          <a:p>
            <a:pPr marL="285750" indent="-285750" algn="just">
              <a:lnSpc>
                <a:spcPct val="110000"/>
              </a:lnSpc>
              <a:buFont typeface="Wingdings" panose="05000000000000000000" charset="0"/>
              <a:buChar char="Ø"/>
            </a:pPr>
            <a:r>
              <a:rPr lang="en-US" sz="1800" b="1">
                <a:latin typeface="Times New Roman" panose="02020603050405020304" charset="0"/>
                <a:cs typeface="Times New Roman" panose="02020603050405020304" charset="0"/>
              </a:rPr>
              <a:t>The future holds more focus on security and DevSecOps, using AI/ML to improve processes, and more automation. In modern world, this is the era of cloud and its related technologies. </a:t>
            </a:r>
            <a:endParaRPr lang="en-US" sz="18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800" b="1">
                <a:latin typeface="Times New Roman" panose="02020603050405020304" charset="0"/>
                <a:cs typeface="Times New Roman" panose="02020603050405020304" charset="0"/>
              </a:rPr>
              <a:t>In recent years there’s been a lot of discussion about cloud, and cloud storage, like AWS, Microsoft Azure, and Google Cloud as well as private and hybrid cloud.DevOps is becoming the standard way of working for businesses.</a:t>
            </a:r>
            <a:endParaRPr lang="en-US" sz="18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800" b="1">
                <a:latin typeface="Times New Roman" panose="02020603050405020304" charset="0"/>
                <a:cs typeface="Times New Roman" panose="02020603050405020304" charset="0"/>
              </a:rPr>
              <a:t>Last year, we have seen many industries adopted the solutions and practices that make up DevOps. According to a Capgemini report, 60% of companies have adopted DevOps or plan to do so in 2018.</a:t>
            </a:r>
            <a:endParaRPr lang="en-US" sz="1800" b="1">
              <a:latin typeface="Times New Roman" panose="02020603050405020304" charset="0"/>
              <a:cs typeface="Times New Roman" panose="02020603050405020304" charset="0"/>
            </a:endParaRPr>
          </a:p>
          <a:p>
            <a:pPr indent="0" algn="just">
              <a:lnSpc>
                <a:spcPct val="110000"/>
              </a:lnSpc>
              <a:buFont typeface="Wingdings" panose="05000000000000000000" charset="0"/>
              <a:buNone/>
            </a:pPr>
            <a:r>
              <a:rPr lang="en-US" sz="1800" b="1">
                <a:latin typeface="Times New Roman" panose="02020603050405020304" charset="0"/>
                <a:cs typeface="Times New Roman" panose="02020603050405020304" charset="0"/>
              </a:rPr>
              <a:t>DevSecOps with security tools and practices</a:t>
            </a:r>
            <a:endParaRPr lang="en-US" sz="1800" b="1">
              <a:latin typeface="Times New Roman" panose="02020603050405020304" charset="0"/>
              <a:cs typeface="Times New Roman" panose="02020603050405020304" charset="0"/>
            </a:endParaRPr>
          </a:p>
          <a:p>
            <a:pPr algn="just">
              <a:lnSpc>
                <a:spcPct val="110000"/>
              </a:lnSpc>
            </a:pPr>
            <a:r>
              <a:rPr lang="en-US" sz="1800" b="1">
                <a:latin typeface="Times New Roman" panose="02020603050405020304" charset="0"/>
                <a:cs typeface="Times New Roman" panose="02020603050405020304" charset="0"/>
              </a:rPr>
              <a:t>DevOps into IoT</a:t>
            </a:r>
            <a:endParaRPr lang="en-US" sz="18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800" b="1">
                <a:latin typeface="Times New Roman" panose="02020603050405020304" charset="0"/>
                <a:cs typeface="Times New Roman" panose="02020603050405020304" charset="0"/>
              </a:rPr>
              <a:t>There is a huge demand for DevOps engineers and expert professionals as pioneer organizations have made a move to adopt the DevOps culture.</a:t>
            </a:r>
            <a:endParaRPr lang="en-US" sz="18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800" b="1">
                <a:latin typeface="Times New Roman" panose="02020603050405020304" charset="0"/>
                <a:cs typeface="Times New Roman" panose="02020603050405020304" charset="0"/>
              </a:rPr>
              <a:t>With DevOps certification mapped trainingYou can qualify for the following job roles:</a:t>
            </a:r>
            <a:endParaRPr lang="en-US" sz="1800" b="1">
              <a:latin typeface="Times New Roman" panose="02020603050405020304" charset="0"/>
              <a:cs typeface="Times New Roman" panose="02020603050405020304" charset="0"/>
            </a:endParaRPr>
          </a:p>
          <a:p>
            <a:pPr algn="just">
              <a:lnSpc>
                <a:spcPct val="110000"/>
              </a:lnSpc>
            </a:pPr>
            <a:r>
              <a:rPr lang="en-US" sz="1800" b="1">
                <a:latin typeface="Times New Roman" panose="02020603050405020304" charset="0"/>
                <a:cs typeface="Times New Roman" panose="02020603050405020304" charset="0"/>
              </a:rPr>
              <a:t>DevOps Architect            Software Tester          Security Engineer</a:t>
            </a:r>
            <a:endParaRPr lang="en-US" sz="1800" b="1">
              <a:latin typeface="Times New Roman" panose="02020603050405020304" charset="0"/>
              <a:cs typeface="Times New Roman" panose="02020603050405020304" charset="0"/>
            </a:endParaRPr>
          </a:p>
          <a:p>
            <a:pPr algn="just">
              <a:lnSpc>
                <a:spcPct val="110000"/>
              </a:lnSpc>
            </a:pPr>
            <a:r>
              <a:rPr lang="en-US" sz="1800" b="1">
                <a:latin typeface="Times New Roman" panose="02020603050405020304" charset="0"/>
                <a:cs typeface="Times New Roman" panose="02020603050405020304" charset="0"/>
              </a:rPr>
              <a:t>Integration Specialist      Release Manager       Automation Engineer</a:t>
            </a:r>
            <a:endParaRPr lang="en-US" sz="1800" b="1">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645795" y="182245"/>
            <a:ext cx="2172970" cy="566420"/>
          </a:xfrm>
          <a:prstGeom prst="rect">
            <a:avLst/>
          </a:prstGeom>
        </p:spPr>
        <p:txBody>
          <a:bodyPr vert="horz" wrap="square" lIns="0" tIns="12700" rIns="0" bIns="0" rtlCol="0">
            <a:spAutoFit/>
          </a:bodyPr>
          <a:lstStyle/>
          <a:p>
            <a:pPr marL="12700">
              <a:lnSpc>
                <a:spcPct val="100000"/>
              </a:lnSpc>
              <a:spcBef>
                <a:spcPts val="100"/>
              </a:spcBef>
            </a:pPr>
            <a:r>
              <a:rPr lang="en-US" sz="3600" b="0" spc="-5" dirty="0">
                <a:solidFill>
                  <a:srgbClr val="434343"/>
                </a:solidFill>
                <a:effectLst>
                  <a:glow rad="101600">
                    <a:schemeClr val="accent2">
                      <a:satMod val="175000"/>
                      <a:alpha val="40000"/>
                    </a:schemeClr>
                  </a:glow>
                </a:effectLst>
                <a:latin typeface="Arial" panose="020B0604020202020204"/>
                <a:cs typeface="Arial" panose="020B0604020202020204"/>
              </a:rPr>
              <a:t>Contents</a:t>
            </a:r>
            <a:endParaRPr lang="en-US" sz="3600" b="0" spc="-5" dirty="0">
              <a:solidFill>
                <a:srgbClr val="434343"/>
              </a:solidFill>
              <a:effectLst>
                <a:glow rad="101600">
                  <a:schemeClr val="accent2">
                    <a:satMod val="175000"/>
                    <a:alpha val="40000"/>
                  </a:schemeClr>
                </a:glow>
              </a:effectLst>
              <a:latin typeface="Arial" panose="020B0604020202020204"/>
              <a:cs typeface="Arial" panose="020B0604020202020204"/>
            </a:endParaRPr>
          </a:p>
        </p:txBody>
      </p:sp>
      <p:sp>
        <p:nvSpPr>
          <p:cNvPr id="4" name="object 4"/>
          <p:cNvSpPr txBox="1"/>
          <p:nvPr/>
        </p:nvSpPr>
        <p:spPr>
          <a:xfrm>
            <a:off x="311150" y="893445"/>
            <a:ext cx="8522335" cy="5243195"/>
          </a:xfrm>
          <a:prstGeom prst="rect">
            <a:avLst/>
          </a:prstGeom>
          <a:blipFill rotWithShape="1">
            <a:blip r:embed="rId2"/>
          </a:blipFill>
        </p:spPr>
        <p:txBody>
          <a:bodyPr vert="horz" wrap="square" lIns="0" tIns="161290" rIns="0" bIns="0" rtlCol="0">
            <a:spAutoFit/>
          </a:bodyPr>
          <a:lstStyle/>
          <a:p>
            <a:pPr marL="342265" indent="-330200">
              <a:lnSpc>
                <a:spcPct val="100000"/>
              </a:lnSpc>
              <a:spcBef>
                <a:spcPts val="1270"/>
              </a:spcBef>
              <a:buChar char="-"/>
              <a:tabLst>
                <a:tab pos="342265" algn="l"/>
                <a:tab pos="342900" algn="l"/>
              </a:tabLst>
            </a:pPr>
            <a:r>
              <a:rPr lang="en-US" sz="2400" b="1" spc="-5"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Abstract</a:t>
            </a:r>
            <a:endParaRPr lang="en-US" sz="2400" b="1" spc="-5"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a:p>
            <a:pPr marL="342265" indent="-330200">
              <a:lnSpc>
                <a:spcPct val="100000"/>
              </a:lnSpc>
              <a:spcBef>
                <a:spcPts val="1270"/>
              </a:spcBef>
              <a:buChar char="-"/>
              <a:tabLst>
                <a:tab pos="342265" algn="l"/>
                <a:tab pos="342900" algn="l"/>
              </a:tabLst>
            </a:pPr>
            <a:r>
              <a:rPr lang="en-US" sz="2400" b="1" spc="-5"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Introduction to </a:t>
            </a:r>
            <a:r>
              <a:rPr sz="2400" b="1" spc="-5"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DevOps Concept </a:t>
            </a:r>
            <a:r>
              <a:rPr sz="2400" b="1"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&amp;</a:t>
            </a:r>
            <a:r>
              <a:rPr sz="2400" b="1" spc="-95"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 </a:t>
            </a:r>
            <a:r>
              <a:rPr sz="2400" b="1" spc="-5"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Technology</a:t>
            </a:r>
            <a:endParaRPr sz="2400" b="1" spc="-5"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a:p>
            <a:pPr marL="12065" indent="0">
              <a:lnSpc>
                <a:spcPct val="100000"/>
              </a:lnSpc>
              <a:spcBef>
                <a:spcPts val="1270"/>
              </a:spcBef>
              <a:buNone/>
              <a:tabLst>
                <a:tab pos="342265" algn="l"/>
                <a:tab pos="342900" algn="l"/>
              </a:tabLst>
            </a:pPr>
            <a:r>
              <a:rPr lang="en-US" sz="2400" b="1">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		-  Overview </a:t>
            </a:r>
            <a:endParaRPr lang="en-US" sz="2400" b="1">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a:p>
            <a:pPr marL="12065" indent="0">
              <a:lnSpc>
                <a:spcPct val="100000"/>
              </a:lnSpc>
              <a:spcBef>
                <a:spcPts val="1270"/>
              </a:spcBef>
              <a:buNone/>
              <a:tabLst>
                <a:tab pos="342265" algn="l"/>
                <a:tab pos="342900" algn="l"/>
              </a:tabLst>
            </a:pPr>
            <a:r>
              <a:rPr lang="en-US" sz="2400" b="1">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	-  Objectives &amp; Goals</a:t>
            </a:r>
            <a:endParaRPr sz="2400" b="1">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a:p>
            <a:pPr marL="342265" indent="-330200">
              <a:lnSpc>
                <a:spcPct val="100000"/>
              </a:lnSpc>
              <a:spcBef>
                <a:spcPts val="1170"/>
              </a:spcBef>
              <a:buChar char="-"/>
              <a:tabLst>
                <a:tab pos="342265" algn="l"/>
                <a:tab pos="342900" algn="l"/>
              </a:tabLst>
            </a:pPr>
            <a:r>
              <a:rPr sz="2400" b="1" spc="-5"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DevOps</a:t>
            </a:r>
            <a:r>
              <a:rPr sz="2400" b="1" spc="-10"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 </a:t>
            </a:r>
            <a:r>
              <a:rPr lang="en-US" sz="2400" b="1" spc="-10"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Evolution</a:t>
            </a:r>
            <a:endParaRPr lang="en-US" sz="2400" b="1" spc="-10"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a:p>
            <a:pPr marL="342265" indent="-330200">
              <a:lnSpc>
                <a:spcPct val="100000"/>
              </a:lnSpc>
              <a:spcBef>
                <a:spcPts val="1170"/>
              </a:spcBef>
              <a:buChar char="-"/>
              <a:tabLst>
                <a:tab pos="342265" algn="l"/>
                <a:tab pos="342900" algn="l"/>
              </a:tabLst>
            </a:pPr>
            <a:r>
              <a:rPr lang="en-US" sz="2400" b="1" spc="-10"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Literature Survey and Key concepts</a:t>
            </a:r>
            <a:endParaRPr lang="en-US" sz="2400" b="1" spc="-10"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a:p>
            <a:pPr marL="342265" indent="-330200">
              <a:lnSpc>
                <a:spcPct val="100000"/>
              </a:lnSpc>
              <a:spcBef>
                <a:spcPts val="1170"/>
              </a:spcBef>
              <a:buChar char="-"/>
              <a:tabLst>
                <a:tab pos="342265" algn="l"/>
                <a:tab pos="342900" algn="l"/>
              </a:tabLst>
            </a:pPr>
            <a:r>
              <a:rPr lang="en-US" sz="2400" b="1" spc="-10"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System Architecture</a:t>
            </a:r>
            <a:endParaRPr lang="en-US" sz="2400" b="1" spc="-10"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a:p>
            <a:pPr marL="342265" indent="-330200">
              <a:lnSpc>
                <a:spcPct val="100000"/>
              </a:lnSpc>
              <a:spcBef>
                <a:spcPts val="1170"/>
              </a:spcBef>
              <a:buChar char="-"/>
              <a:tabLst>
                <a:tab pos="342265" algn="l"/>
                <a:tab pos="342900" algn="l"/>
              </a:tabLst>
            </a:pPr>
            <a:r>
              <a:rPr lang="en-US" sz="2400" b="1" spc="-10"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Future Scope,Applications &amp; Limitations</a:t>
            </a:r>
            <a:endParaRPr lang="en-US" sz="2400" b="1" spc="-10" dirty="0">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a:p>
            <a:pPr marL="342265" indent="-330200">
              <a:lnSpc>
                <a:spcPct val="100000"/>
              </a:lnSpc>
              <a:spcBef>
                <a:spcPts val="1170"/>
              </a:spcBef>
              <a:buChar char="-"/>
              <a:tabLst>
                <a:tab pos="342265" algn="l"/>
                <a:tab pos="342900" algn="l"/>
              </a:tabLst>
            </a:pPr>
            <a:r>
              <a:rPr lang="en-US" sz="2400" b="1">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Conclusion </a:t>
            </a:r>
            <a:endParaRPr lang="en-US" sz="2400" b="1">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a:p>
            <a:pPr marL="342265" indent="-330200">
              <a:lnSpc>
                <a:spcPct val="100000"/>
              </a:lnSpc>
              <a:spcBef>
                <a:spcPts val="1170"/>
              </a:spcBef>
              <a:buChar char="-"/>
              <a:tabLst>
                <a:tab pos="342265" algn="l"/>
                <a:tab pos="342900" algn="l"/>
              </a:tabLst>
            </a:pPr>
            <a:r>
              <a:rPr lang="en-US" sz="2400" b="1">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rPr>
              <a:t>References</a:t>
            </a:r>
            <a:endParaRPr lang="en-US" sz="2400" b="1">
              <a:ln w="12700">
                <a:solidFill>
                  <a:schemeClr val="bg1">
                    <a:lumMod val="75000"/>
                  </a:schemeClr>
                </a:solidFill>
                <a:prstDash val="solid"/>
              </a:ln>
              <a:solidFill>
                <a:schemeClr val="tx1">
                  <a:lumMod val="75000"/>
                  <a:lumOff val="25000"/>
                </a:schemeClr>
              </a:solidFill>
              <a:effectLst>
                <a:outerShdw dist="38100" dir="2640000" algn="bl" rotWithShape="0">
                  <a:schemeClr val="tx2">
                    <a:lumMod val="75000"/>
                  </a:schemeClr>
                </a:outerShdw>
              </a:effectLst>
              <a:latin typeface="Arial" panose="020B0604020202020204"/>
              <a:cs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40000"/>
              <a:lumOff val="60000"/>
            </a:schemeClr>
          </a:fgClr>
          <a:bgClr>
            <a:schemeClr val="bg1"/>
          </a:bgClr>
        </a:pattFill>
        <a:effectLst/>
      </p:bgPr>
    </p:bg>
    <p:spTree>
      <p:nvGrpSpPr>
        <p:cNvPr id="1" name=""/>
        <p:cNvGrpSpPr/>
        <p:nvPr/>
      </p:nvGrpSpPr>
      <p:grpSpPr/>
      <p:sp>
        <p:nvSpPr>
          <p:cNvPr id="3" name="Content Placeholder 2"/>
          <p:cNvSpPr>
            <a:spLocks noGrp="1"/>
          </p:cNvSpPr>
          <p:nvPr>
            <p:ph sz="half" idx="3"/>
          </p:nvPr>
        </p:nvSpPr>
        <p:spPr>
          <a:xfrm>
            <a:off x="4182110" y="914400"/>
            <a:ext cx="4868545" cy="2800350"/>
          </a:xfrm>
        </p:spPr>
        <p:txBody>
          <a:bodyPr wrap="square"/>
          <a:p>
            <a:pPr algn="just"/>
            <a:r>
              <a:rPr lang="en-US" sz="1400"/>
              <a:t>Some of the key trends in DevOps are:</a:t>
            </a:r>
            <a:endParaRPr lang="en-US" sz="1400"/>
          </a:p>
          <a:p>
            <a:pPr algn="just"/>
            <a:r>
              <a:rPr lang="en-US" sz="1400"/>
              <a:t>Many organizations recognized DevOps as the new ALM methodology.</a:t>
            </a:r>
            <a:endParaRPr lang="en-US" sz="1400"/>
          </a:p>
          <a:p>
            <a:pPr algn="just"/>
            <a:endParaRPr lang="en-US" sz="1400"/>
          </a:p>
          <a:p>
            <a:pPr algn="just"/>
            <a:r>
              <a:rPr lang="en-US" sz="1400"/>
              <a:t>Many DevOps/automation tools are being developed.</a:t>
            </a:r>
            <a:endParaRPr lang="en-US" sz="1400"/>
          </a:p>
          <a:p>
            <a:pPr algn="just"/>
            <a:endParaRPr lang="en-US" sz="1400"/>
          </a:p>
          <a:p>
            <a:pPr algn="just"/>
            <a:r>
              <a:rPr lang="en-US" sz="1400"/>
              <a:t>DevOps Engineers are paid highest pays in the market.</a:t>
            </a:r>
            <a:endParaRPr lang="en-US" sz="1400"/>
          </a:p>
          <a:p>
            <a:pPr algn="just"/>
            <a:endParaRPr lang="en-US" sz="1400"/>
          </a:p>
          <a:p>
            <a:pPr algn="just"/>
            <a:r>
              <a:rPr lang="en-US" sz="1400"/>
              <a:t>Ops professionals are getting their DevOps knowledge in production for testing and automation operations.</a:t>
            </a:r>
            <a:endParaRPr lang="en-US" sz="1400"/>
          </a:p>
          <a:p>
            <a:pPr algn="just"/>
            <a:endParaRPr lang="en-US" sz="1400"/>
          </a:p>
          <a:p>
            <a:pPr algn="just"/>
            <a:r>
              <a:rPr lang="en-US" sz="1400"/>
              <a:t>Automation and testing is gaining prominence in the market.</a:t>
            </a:r>
            <a:endParaRPr lang="en-US" sz="1400"/>
          </a:p>
        </p:txBody>
      </p:sp>
      <p:pic>
        <p:nvPicPr>
          <p:cNvPr id="4" name="Content Placeholder 3" descr="dev3"/>
          <p:cNvPicPr>
            <a:picLocks noChangeAspect="1"/>
          </p:cNvPicPr>
          <p:nvPr>
            <p:ph sz="half" idx="2"/>
          </p:nvPr>
        </p:nvPicPr>
        <p:blipFill>
          <a:blip r:embed="rId1"/>
          <a:srcRect l="963" t="217" r="44065"/>
          <a:stretch>
            <a:fillRect/>
          </a:stretch>
        </p:blipFill>
        <p:spPr>
          <a:xfrm>
            <a:off x="320675" y="946150"/>
            <a:ext cx="3618865" cy="2972435"/>
          </a:xfrm>
          <a:prstGeom prst="rect">
            <a:avLst/>
          </a:prstGeom>
        </p:spPr>
      </p:pic>
      <p:sp>
        <p:nvSpPr>
          <p:cNvPr id="6" name="Text Box 5"/>
          <p:cNvSpPr txBox="1"/>
          <p:nvPr/>
        </p:nvSpPr>
        <p:spPr>
          <a:xfrm>
            <a:off x="553720" y="260985"/>
            <a:ext cx="3778885"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sym typeface="+mn-ea"/>
              </a:rPr>
              <a:t>Key Trends in DevOps</a:t>
            </a:r>
            <a:endParaRPr lang="en-US" sz="2400" b="1">
              <a:latin typeface="Times New Roman" panose="02020603050405020304" charset="0"/>
              <a:cs typeface="Times New Roman" panose="02020603050405020304" charset="0"/>
              <a:sym typeface="+mn-ea"/>
            </a:endParaRPr>
          </a:p>
        </p:txBody>
      </p:sp>
      <p:pic>
        <p:nvPicPr>
          <p:cNvPr id="7" name="Picture 6" descr="benefits-of-adopting-devops"/>
          <p:cNvPicPr>
            <a:picLocks noChangeAspect="1"/>
          </p:cNvPicPr>
          <p:nvPr/>
        </p:nvPicPr>
        <p:blipFill>
          <a:blip r:embed="rId2"/>
          <a:stretch>
            <a:fillRect/>
          </a:stretch>
        </p:blipFill>
        <p:spPr>
          <a:xfrm>
            <a:off x="908685" y="4129405"/>
            <a:ext cx="6648450" cy="24860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3000"/>
          </a:blip>
          <a:tile tx="0" ty="0" sx="100000" sy="100000" flip="none" algn="tl"/>
        </a:blipFill>
        <a:effectLst/>
      </p:bgPr>
    </p:bg>
    <p:spTree>
      <p:nvGrpSpPr>
        <p:cNvPr id="1" name=""/>
        <p:cNvGrpSpPr/>
        <p:nvPr/>
      </p:nvGrpSpPr>
      <p:grpSpPr/>
      <p:sp>
        <p:nvSpPr>
          <p:cNvPr id="2" name="Title 1"/>
          <p:cNvSpPr>
            <a:spLocks noGrp="1"/>
          </p:cNvSpPr>
          <p:nvPr>
            <p:ph type="ctrTitle"/>
          </p:nvPr>
        </p:nvSpPr>
        <p:spPr>
          <a:xfrm>
            <a:off x="384810" y="191135"/>
            <a:ext cx="7508875" cy="984885"/>
          </a:xfrm>
        </p:spPr>
        <p:txBody>
          <a:bodyPr wrap="square"/>
          <a:p>
            <a:r>
              <a:rPr lang="en-US" sz="3200" b="1">
                <a:latin typeface="Times New Roman" panose="02020603050405020304" charset="0"/>
                <a:cs typeface="Times New Roman" panose="02020603050405020304" charset="0"/>
                <a:sym typeface="+mn-ea"/>
              </a:rPr>
              <a:t>ADVANTAGES :The benefits of DevOps</a:t>
            </a:r>
            <a:br>
              <a:rPr lang="en-US" sz="3200" b="1">
                <a:latin typeface="Times New Roman" panose="02020603050405020304" charset="0"/>
                <a:cs typeface="Times New Roman" panose="02020603050405020304" charset="0"/>
              </a:rPr>
            </a:br>
            <a:endParaRPr lang="en-US" sz="3200" b="1">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384810" y="946785"/>
            <a:ext cx="8582660" cy="5786755"/>
          </a:xfrm>
          <a:blipFill rotWithShape="1">
            <a:blip r:embed="rId2"/>
            <a:tile tx="0" ty="0" sx="100000" sy="100000" flip="none" algn="tl"/>
          </a:blipFill>
        </p:spPr>
        <p:txBody>
          <a:bodyPr wrap="square"/>
          <a:p>
            <a:pPr marL="285750" indent="-285750" algn="just">
              <a:lnSpc>
                <a:spcPct val="110000"/>
              </a:lnSpc>
              <a:buFont typeface="Wingdings" panose="05000000000000000000" charset="0"/>
              <a:buChar char="Ø"/>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Companies that incorporate DevOps practices get more done, plain and simple. DevOps organizations can deliver with maximum speed, functionality, and innovation.</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DevOps is hot. This sizzling buzzword is on the tip of every tongue in the IT world, from Development, Testing and QA through IT Operations.</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pPr marL="285750" indent="-285750" algn="just">
              <a:lnSpc>
                <a:spcPct val="110000"/>
              </a:lnSpc>
              <a:buFont typeface="Wingdings" panose="05000000000000000000" charset="0"/>
              <a:buChar char="Ø"/>
            </a:pP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There are technical benefits:</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Continuous software delivery</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Less complexity to manage</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Faster resolution of problems</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There are cultural benefits:</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Happier, more productive teams</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Higher employee engagement</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Greater professional development opportunities ,and </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There are business benefits:</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Faster delivery of features</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More stable operating environments</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Improved communication and collaboration</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10000"/>
              </a:lnSpc>
            </a:pPr>
            <a:r>
              <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More time to innovate (rather than fix/maintain).</a:t>
            </a:r>
            <a:endParaRPr lang="en-US" sz="18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3000"/>
          </a:blip>
          <a:tile tx="0" ty="0" sx="100000" sy="100000" flip="none" algn="tl"/>
        </a:blipFill>
        <a:effectLst/>
      </p:bgPr>
    </p:bg>
    <p:spTree>
      <p:nvGrpSpPr>
        <p:cNvPr id="1" name=""/>
        <p:cNvGrpSpPr/>
        <p:nvPr/>
      </p:nvGrpSpPr>
      <p:grpSpPr/>
      <p:sp>
        <p:nvSpPr>
          <p:cNvPr id="3" name="Content Placeholder 2"/>
          <p:cNvSpPr>
            <a:spLocks noGrp="1"/>
          </p:cNvSpPr>
          <p:nvPr>
            <p:ph sz="half" idx="3"/>
          </p:nvPr>
        </p:nvSpPr>
        <p:spPr>
          <a:xfrm>
            <a:off x="290830" y="1013460"/>
            <a:ext cx="8608060" cy="5539740"/>
          </a:xfrm>
          <a:blipFill rotWithShape="1">
            <a:blip r:embed="rId2"/>
            <a:tile tx="0" ty="0" sx="100000" sy="100000" flip="none" algn="tl"/>
          </a:blipFill>
        </p:spPr>
        <p:txBody>
          <a:bodyPr wrap="square"/>
          <a:p>
            <a:pPr marL="285750" indent="-285750">
              <a:buFont typeface="Wingdings" panose="05000000000000000000" charset="0"/>
              <a:buChar char="Ø"/>
            </a:pPr>
            <a:r>
              <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DevOps and its challenges can be discussed from three perspectives: engineers, managers, and researchers. Engineers benefit from ,</a:t>
            </a: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 qualifying themselves for a DevOps position, a technically hard task guided by over 200 papers, 230 books, and 100 tools [63]. Engineers also need  </a:t>
            </a: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(2) learn how to re-architect their systems to embrace continuous delivery. Managers want to know</a:t>
            </a: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(3) how to introduce DevOps into an organization </a:t>
            </a: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(4) how to assess the quality of already-adopted DevOps practices. Managers and engineers, also referred to as practitioners, share the necessity of choosing the best automation toolset. Finally, academic researchers </a:t>
            </a: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(5) conduct studies to determine the state of practice in DevOps, thereby contributing to discussions among engineers and managers, and </a:t>
            </a: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(6) educate a new generation of software engineers on DevOps principles and practices.</a:t>
            </a:r>
            <a:endParaRPr lang="en-US" sz="180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355600" y="234950"/>
            <a:ext cx="5001895" cy="583565"/>
          </a:xfrm>
          <a:prstGeom prst="rect">
            <a:avLst/>
          </a:prstGeom>
          <a:noFill/>
        </p:spPr>
        <p:txBody>
          <a:bodyPr wrap="square" rtlCol="0">
            <a:spAutoFit/>
          </a:bodyPr>
          <a:p>
            <a:r>
              <a:rPr lang="en-US" sz="3200" b="1">
                <a:latin typeface="Times New Roman" panose="02020603050405020304" charset="0"/>
                <a:cs typeface="Times New Roman" panose="02020603050405020304" charset="0"/>
              </a:rPr>
              <a:t>DevOps and its Challenges</a:t>
            </a:r>
            <a:endParaRPr lang="en-US" sz="3200" b="1">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3000"/>
          </a:blip>
          <a:tile tx="0" ty="0" sx="100000" sy="100000" flip="none" algn="tl"/>
        </a:blipFill>
        <a:effectLst/>
      </p:bgPr>
    </p:bg>
    <p:spTree>
      <p:nvGrpSpPr>
        <p:cNvPr id="1" name=""/>
        <p:cNvGrpSpPr/>
        <p:nvPr/>
      </p:nvGrpSpPr>
      <p:grpSpPr/>
      <p:sp>
        <p:nvSpPr>
          <p:cNvPr id="2" name="Title 1"/>
          <p:cNvSpPr>
            <a:spLocks noGrp="1"/>
          </p:cNvSpPr>
          <p:nvPr>
            <p:ph type="ctrTitle"/>
          </p:nvPr>
        </p:nvSpPr>
        <p:spPr>
          <a:xfrm>
            <a:off x="384725" y="190903"/>
            <a:ext cx="8374549" cy="615315"/>
          </a:xfrm>
        </p:spPr>
        <p:txBody>
          <a:bodyPr/>
          <a:p>
            <a:r>
              <a:rPr lang="en-US" sz="4000" b="1">
                <a:latin typeface="Times New Roman" panose="02020603050405020304" charset="0"/>
                <a:cs typeface="Times New Roman" panose="02020603050405020304" charset="0"/>
              </a:rPr>
              <a:t>DevOps Limitations</a:t>
            </a:r>
            <a:endParaRPr lang="en-US" sz="4000" b="1">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384810" y="902335"/>
            <a:ext cx="8512810" cy="5539740"/>
          </a:xfrm>
          <a:blipFill rotWithShape="1">
            <a:blip r:embed="rId2"/>
            <a:tile tx="0" ty="0" sx="100000" sy="100000" flip="none" algn="tl"/>
          </a:blipFill>
        </p:spPr>
        <p:txBody>
          <a:bodyPr wrap="square"/>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Given the vast amount of work on DevOps, it was not feasible to conduct an exhaustive search in all available sources. </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The first challenge your organization will encounter is a lack of thorough understanding of the key DevOps advantages and disadvantages. </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Many definitions of DevOps have emerged, and it is important that an organization reach an agreement as to what their definition will be. </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Before the beginning of your DevOps implementation project you’ll want to map out standards within your organization and optimize workflows. </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 Everyone’s roles will need to be redefined. New processes and new procedures will need to be developed, deployed, and training provided. </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Communicating all of these changes across your entire organization is essential in ensuring that your DevOps initiative will be worthwhile and successful.</a:t>
            </a: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sz="1800" b="1">
              <a:latin typeface="Times New Roman" panose="02020603050405020304" charset="0"/>
              <a:cs typeface="Times New Roman" panose="02020603050405020304" charset="0"/>
            </a:endParaRPr>
          </a:p>
          <a:p>
            <a:pPr marL="285750" indent="-285750">
              <a:buFont typeface="Wingdings" panose="05000000000000000000" charset="0"/>
              <a:buChar char="Ø"/>
            </a:pPr>
            <a:r>
              <a:rPr lang="en-US" sz="1800" b="1">
                <a:latin typeface="Times New Roman" panose="02020603050405020304" charset="0"/>
                <a:cs typeface="Times New Roman" panose="02020603050405020304" charset="0"/>
              </a:rPr>
              <a:t>At all times remember that imperfect or half-baked DevOps can be far worse than no DevOps at all.</a:t>
            </a:r>
            <a:endParaRPr lang="en-US" sz="1800" b="1">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
          </a:blip>
          <a:stretch>
            <a:fillRect/>
          </a:stretch>
        </a:blipFill>
        <a:effectLst/>
      </p:bgPr>
    </p:bg>
    <p:spTree>
      <p:nvGrpSpPr>
        <p:cNvPr id="1" name=""/>
        <p:cNvGrpSpPr/>
        <p:nvPr/>
      </p:nvGrpSpPr>
      <p:grpSpPr/>
      <p:sp>
        <p:nvSpPr>
          <p:cNvPr id="2" name="Title 1"/>
          <p:cNvSpPr>
            <a:spLocks noGrp="1"/>
          </p:cNvSpPr>
          <p:nvPr>
            <p:ph type="ctrTitle"/>
          </p:nvPr>
        </p:nvSpPr>
        <p:spPr>
          <a:xfrm>
            <a:off x="384725" y="190903"/>
            <a:ext cx="8374549" cy="738505"/>
          </a:xfrm>
        </p:spPr>
        <p:txBody>
          <a:bodyPr/>
          <a:p>
            <a:r>
              <a:rPr lang="en-US">
                <a:ln w="10160">
                  <a:solidFill>
                    <a:schemeClr val="accent5"/>
                  </a:solidFill>
                  <a:prstDash val="solid"/>
                </a:ln>
                <a:solidFill>
                  <a:schemeClr val="tx1">
                    <a:lumMod val="75000"/>
                    <a:lumOff val="25000"/>
                  </a:schemeClr>
                </a:solidFill>
                <a:effectLst>
                  <a:outerShdw blurRad="38100" dist="22860" dir="5400000" algn="tl" rotWithShape="0">
                    <a:srgbClr val="000000">
                      <a:alpha val="30000"/>
                    </a:srgbClr>
                  </a:outerShdw>
                </a:effectLst>
                <a:latin typeface="Times New Roman" panose="02020603050405020304" charset="0"/>
                <a:cs typeface="Times New Roman" panose="02020603050405020304" charset="0"/>
              </a:rPr>
              <a:t>Conclusion</a:t>
            </a:r>
            <a:endParaRPr lang="en-US">
              <a:ln w="10160">
                <a:solidFill>
                  <a:schemeClr val="accent5"/>
                </a:solidFill>
                <a:prstDash val="solid"/>
              </a:ln>
              <a:solidFill>
                <a:schemeClr val="tx1">
                  <a:lumMod val="75000"/>
                  <a:lumOff val="25000"/>
                </a:schemeClr>
              </a:solidFill>
              <a:effectLst>
                <a:outerShdw blurRad="38100" dist="22860" dir="5400000" algn="tl" rotWithShape="0">
                  <a:srgbClr val="000000">
                    <a:alpha val="30000"/>
                  </a:srgbClr>
                </a:outerShdw>
              </a:effectLst>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268605" y="929640"/>
            <a:ext cx="8782050" cy="5816600"/>
          </a:xfrm>
          <a:noFill/>
        </p:spPr>
        <p:txBody>
          <a:bodyPr wrap="square">
            <a:scene3d>
              <a:camera prst="orthographicFront"/>
              <a:lightRig rig="threePt" dir="t"/>
            </a:scene3d>
          </a:bodyPr>
          <a:p>
            <a:pPr marL="171450" indent="-171450" algn="just">
              <a:buFont typeface="Wingdings" panose="05000000000000000000" charset="0"/>
              <a:buChar char="Ø"/>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future of DevOps is very promising, and many more companies are set to accept this methodology.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indent="0" algn="just">
              <a:buFont typeface="Wingdings" panose="05000000000000000000" charset="0"/>
              <a:buNone/>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171450" indent="-171450" algn="just">
              <a:buFont typeface="Wingdings" panose="05000000000000000000" charset="0"/>
              <a:buChar char="Ø"/>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In fact, culture is very related to human factor.. As a result of the characterization process, we identified 13 attributes. The most frequently attributes in the 23 primary studies were 7:</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indent="0" algn="just">
              <a:buFont typeface="Wingdings" panose="05000000000000000000" charset="0"/>
              <a:buNone/>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 Communication, (ii) Collaboration, (iii) Feedback (Continuous and immediate),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indent="0" algn="just">
              <a:buFont typeface="Wingdings" panose="05000000000000000000" charset="0"/>
              <a:buNone/>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(iv) Responsibility (personal/mutual), (v) Improvement cycle,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indent="0" algn="just">
              <a:buFont typeface="Wingdings" panose="05000000000000000000" charset="0"/>
              <a:buNone/>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(vi) Sharing Knowledge, and (vii) Transparency.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indent="0" algn="just">
              <a:buFont typeface="Wingdings" panose="05000000000000000000" charset="0"/>
              <a:buNone/>
            </a:pP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171450" indent="-171450" algn="just">
              <a:buFont typeface="Wingdings" panose="05000000000000000000" charset="0"/>
              <a:buChar char="Ø"/>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DevOps will continue to be particularly essential as industries become more reliant on cloud infrastructure. In a 2017 report, Gartner Research projected that the Cloud Services market will grow over 15% per year through 2020.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171450" indent="-171450" algn="just">
              <a:buFont typeface="Wingdings" panose="05000000000000000000" charset="0"/>
              <a:buChar char="Ø"/>
            </a:pP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171450" indent="-171450" algn="just">
              <a:buFont typeface="Wingdings" panose="05000000000000000000" charset="0"/>
              <a:buChar char="Ø"/>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To put this growth in terms of dollars, a recent article published by Forbes indicates that the cloud computing market will grow from roughly $260 billion in 2017 to roughly $411 billion in 2020.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171450" indent="-171450" algn="just">
              <a:buFont typeface="Wingdings" panose="05000000000000000000" charset="0"/>
              <a:buChar char="Ø"/>
            </a:pP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171450" indent="-171450" algn="just">
              <a:buFont typeface="Wingdings" panose="05000000000000000000" charset="0"/>
              <a:buChar char="Ø"/>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DevOps can make a huge difference in how quickly your company successfully migrates systems onto the cloud.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171450" indent="-171450" algn="just">
              <a:buFont typeface="Wingdings" panose="05000000000000000000" charset="0"/>
              <a:buChar char="Ø"/>
            </a:pP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8000"/>
          </a:blip>
          <a:stretch>
            <a:fillRect/>
          </a:stretch>
        </a:blipFill>
        <a:effectLst/>
      </p:bgPr>
    </p:bg>
    <p:spTree>
      <p:nvGrpSpPr>
        <p:cNvPr id="1" name=""/>
        <p:cNvGrpSpPr/>
        <p:nvPr/>
      </p:nvGrpSpPr>
      <p:grpSpPr/>
      <p:sp>
        <p:nvSpPr>
          <p:cNvPr id="2" name="Title 1"/>
          <p:cNvSpPr>
            <a:spLocks noGrp="1"/>
          </p:cNvSpPr>
          <p:nvPr>
            <p:ph type="ctrTitle"/>
          </p:nvPr>
        </p:nvSpPr>
        <p:spPr>
          <a:xfrm>
            <a:off x="661035" y="147955"/>
            <a:ext cx="4529455" cy="738505"/>
          </a:xfrm>
        </p:spPr>
        <p:txBody>
          <a:bodyPr wrap="square"/>
          <a:p>
            <a:r>
              <a:rPr lang="en-US"/>
              <a:t>References</a:t>
            </a:r>
            <a:endParaRPr lang="en-US"/>
          </a:p>
        </p:txBody>
      </p:sp>
      <p:sp>
        <p:nvSpPr>
          <p:cNvPr id="3" name="Subtitle 2"/>
          <p:cNvSpPr>
            <a:spLocks noGrp="1"/>
          </p:cNvSpPr>
          <p:nvPr>
            <p:ph type="subTitle" idx="4"/>
          </p:nvPr>
        </p:nvSpPr>
        <p:spPr>
          <a:xfrm>
            <a:off x="80645" y="886460"/>
            <a:ext cx="8227060" cy="5493385"/>
          </a:xfrm>
          <a:noFill/>
        </p:spPr>
        <p:txBody>
          <a:bodyPr wrap="square"/>
          <a:p>
            <a:pPr algn="just">
              <a:lnSpc>
                <a:spcPct val="150000"/>
              </a:lnSpc>
            </a:pPr>
            <a:r>
              <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[1]X. Bai, M. Li, D. Pei, S. Li, and D. Ye. 2018. Continuous Delivery of Personalized Assessment and Feedback in Agile Software Engineering Projects.</a:t>
            </a:r>
            <a:endPar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just">
              <a:lnSpc>
                <a:spcPct val="150000"/>
              </a:lnSpc>
            </a:pPr>
            <a:r>
              <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 Armin Balalaie, Abbas Heydarnoori, and Pooyan Jamshidi. 2016. Microservices Architecture Enables DevOps: Migration to a Cloud-Native Architecture. IEEE Software 33, 3 (2016), 42–52. Code: A2. </a:t>
            </a:r>
            <a:endPar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just">
              <a:lnSpc>
                <a:spcPct val="150000"/>
              </a:lnSpc>
            </a:pPr>
            <a:r>
              <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[3]Len Bass. 2018. The Software Architect and DevOps. IEEE Software 35, 1 (2018), 8–10. Code: I33. </a:t>
            </a:r>
            <a:endPar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just">
              <a:lnSpc>
                <a:spcPct val="150000"/>
              </a:lnSpc>
            </a:pPr>
            <a:r>
              <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[4]2017. xMatters Atlassian DevOps Maturity Survey Report 2017. (2017). https://www.xmatters.com/press-release/ xmatters-atlassian-2017-devops-maturity-survey-report/, accessed on Jun 2018. [52] 2018. How Netflix Thinks of DevOps. (2018). </a:t>
            </a:r>
            <a:endPar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just">
              <a:lnSpc>
                <a:spcPct val="150000"/>
              </a:lnSpc>
            </a:pPr>
            <a:r>
              <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[5]Capgemini, Technovision 2016, https://www.capgemini.com/blog/cto-blog/2015/11/technovision-2016-build-release-run-repeat Capgemini, TechnoVision 2015, http://www.capgemini.com/blog/cto-blog/2014/11/welcome-to-technovision-2015.</a:t>
            </a:r>
            <a:endPar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just">
              <a:lnSpc>
                <a:spcPct val="150000"/>
              </a:lnSpc>
            </a:pPr>
            <a:r>
              <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[6]Journal of Systems and Software. 123, 176–189 (2017). 6. Lwakatare, L.E., Kuvaja, P., Oivo, M.: Relationship of DevOps to Agile, Lean and Continuous Deployment. In: International Conference on Product-Focused Software Process Improvement. pp. 399–415. Springer (2016).</a:t>
            </a:r>
            <a:endPar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algn="just">
              <a:lnSpc>
                <a:spcPct val="150000"/>
              </a:lnSpc>
            </a:pPr>
            <a:endParaRPr lang="en-US" sz="14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object 4"/>
          <p:cNvSpPr/>
          <p:nvPr/>
        </p:nvSpPr>
        <p:spPr>
          <a:xfrm>
            <a:off x="1767840" y="3898900"/>
            <a:ext cx="5201920" cy="2113280"/>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tile tx="0" ty="0" sx="100000" sy="100000" flip="none" algn="tl"/>
        </a:blipFill>
        <a:effectLst/>
      </p:bgPr>
    </p:bg>
    <p:spTree>
      <p:nvGrpSpPr>
        <p:cNvPr id="1" name=""/>
        <p:cNvGrpSpPr/>
        <p:nvPr/>
      </p:nvGrpSpPr>
      <p:grpSpPr/>
      <p:sp>
        <p:nvSpPr>
          <p:cNvPr id="2" name="Title 1"/>
          <p:cNvSpPr>
            <a:spLocks noGrp="1"/>
          </p:cNvSpPr>
          <p:nvPr>
            <p:ph type="ctrTitle"/>
          </p:nvPr>
        </p:nvSpPr>
        <p:spPr>
          <a:xfrm>
            <a:off x="384725" y="190903"/>
            <a:ext cx="8374549" cy="615315"/>
          </a:xfrm>
        </p:spPr>
        <p:txBody>
          <a:bodyPr>
            <a:scene3d>
              <a:camera prst="orthographicFront"/>
              <a:lightRig rig="threePt" dir="t"/>
            </a:scene3d>
          </a:bodyPr>
          <a:p>
            <a:r>
              <a:rPr lang="en-US" sz="4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rPr>
              <a:t>Abstract</a:t>
            </a:r>
            <a:endParaRPr lang="en-US" sz="4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97155" y="895350"/>
            <a:ext cx="8745855" cy="5539740"/>
          </a:xfrm>
          <a:blipFill rotWithShape="1">
            <a:blip r:embed="rId2"/>
            <a:tile tx="0" ty="0" sx="100000" sy="100000" flip="none" algn="tl"/>
          </a:blipFill>
        </p:spPr>
        <p:txBody>
          <a:bodyPr wrap="square"/>
          <a:p>
            <a:pPr marL="285750" indent="-285750" algn="just">
              <a:lnSpc>
                <a:spcPct val="150000"/>
              </a:lnSpc>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DevOps is the portmanteau of development and operations. In recent times, the agile transformation was adopted in IT organizations for continuous integration principles in SDLC which has improved the efficiency of development in the project.</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Development to Operations (DevOps) will have a profound impact on the global IT sector in the near future.However, with the growth in product choices, conflicting definitions and competing services, customers often encounter confusion, while making complex purchase decisions.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Many organizations which develop and use Information Systems make a structural division of their software departments.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Lately, there has been discussion about whether this division is warranted. This discussion centers around a concept called DevOps, which has thus far not been frequently discussed in academic literature.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DevOps is the new development that addresses such inefficiencies. It connects development, quality assurance, and technical operations personnel in a way that the entire ‘build-release-run-repeat’ process operates as a factory, having clear roles and responsibilities and well-defined inputs and outputs.</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6000"/>
          </a:blip>
        </a:blipFill>
        <a:effectLst/>
      </p:bgPr>
    </p:bg>
    <p:spTree>
      <p:nvGrpSpPr>
        <p:cNvPr id="1" name=""/>
        <p:cNvGrpSpPr/>
        <p:nvPr/>
      </p:nvGrpSpPr>
      <p:grpSpPr/>
      <p:sp>
        <p:nvSpPr>
          <p:cNvPr id="2" name="Title 1"/>
          <p:cNvSpPr>
            <a:spLocks noGrp="1"/>
          </p:cNvSpPr>
          <p:nvPr>
            <p:ph type="ctrTitle"/>
          </p:nvPr>
        </p:nvSpPr>
        <p:spPr>
          <a:xfrm>
            <a:off x="384725" y="190903"/>
            <a:ext cx="8374549" cy="615315"/>
          </a:xfrm>
        </p:spPr>
        <p:txBody>
          <a:bodyPr/>
          <a:p>
            <a:r>
              <a:rPr lang="en-US" sz="4000">
                <a:latin typeface="Times New Roman" panose="02020603050405020304" charset="0"/>
                <a:cs typeface="Times New Roman" panose="02020603050405020304" charset="0"/>
              </a:rPr>
              <a:t>Introduction to DevOps</a:t>
            </a:r>
            <a:endParaRPr lang="en-US" sz="4000">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384810" y="882015"/>
            <a:ext cx="8503920" cy="5909310"/>
          </a:xfrm>
          <a:blipFill rotWithShape="1">
            <a:blip r:embed="rId2"/>
            <a:tile tx="0" ty="0" sx="100000" sy="100000" flip="none" algn="tl"/>
          </a:blipFill>
        </p:spPr>
        <p:txBody>
          <a:bodyPr wrap="square"/>
          <a:p>
            <a:pPr marL="285750" indent="-285750" algn="just">
              <a:lnSpc>
                <a:spcPct val="150000"/>
              </a:lnSpc>
              <a:buFont typeface="Wingdings" panose="05000000000000000000" charset="0"/>
              <a:buChar char="Ø"/>
            </a:pPr>
            <a:r>
              <a:rPr lang="en-US" sz="1600" b="1">
                <a:effectLst>
                  <a:glow rad="101600">
                    <a:schemeClr val="accent1">
                      <a:satMod val="175000"/>
                      <a:alpha val="40000"/>
                    </a:schemeClr>
                  </a:glow>
                </a:effectLst>
                <a:latin typeface="Times New Roman" panose="02020603050405020304" charset="0"/>
                <a:cs typeface="Times New Roman" panose="02020603050405020304" charset="0"/>
              </a:rPr>
              <a:t>Devops is a new trend which has emerged from collision between two old trends namely ‘agile system administrations’ or ‘agile operations’ and other is the understanding the value of collaboration between development and operation staff in each and every stages of DevOps life cycle. </a:t>
            </a:r>
            <a:endParaRPr lang="en-US" sz="1600" b="1">
              <a:effectLst>
                <a:glow rad="101600">
                  <a:schemeClr val="accent1">
                    <a:satMod val="175000"/>
                    <a:alpha val="40000"/>
                  </a:schemeClr>
                </a:glow>
              </a:effectLst>
              <a:latin typeface="Times New Roman" panose="02020603050405020304" charset="0"/>
              <a:cs typeface="Times New Roman" panose="02020603050405020304" charset="0"/>
            </a:endParaRPr>
          </a:p>
          <a:p>
            <a:pPr indent="0" algn="just">
              <a:lnSpc>
                <a:spcPct val="150000"/>
              </a:lnSpc>
              <a:buFont typeface="Wingdings" panose="05000000000000000000" charset="0"/>
              <a:buNone/>
            </a:pPr>
            <a:endParaRPr lang="en-US" sz="1600" b="1">
              <a:effectLst>
                <a:glow rad="101600">
                  <a:schemeClr val="accent1">
                    <a:satMod val="175000"/>
                    <a:alpha val="40000"/>
                  </a:schemeClr>
                </a:glo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600" b="1">
                <a:effectLst>
                  <a:glow rad="101600">
                    <a:schemeClr val="accent1">
                      <a:satMod val="175000"/>
                      <a:alpha val="40000"/>
                    </a:schemeClr>
                  </a:glow>
                </a:effectLst>
                <a:latin typeface="Times New Roman" panose="02020603050405020304" charset="0"/>
                <a:cs typeface="Times New Roman" panose="02020603050405020304" charset="0"/>
              </a:rPr>
              <a:t>‘Dev’ means all the developers involved in production stage. ‘Ops’ means the term used for system engineers, system administrators, security professionals and various other disciplines or job title. </a:t>
            </a:r>
            <a:endParaRPr lang="en-US" sz="1600" b="1">
              <a:effectLst>
                <a:glow rad="101600">
                  <a:schemeClr val="accent1">
                    <a:satMod val="175000"/>
                    <a:alpha val="40000"/>
                  </a:schemeClr>
                </a:glo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endParaRPr lang="en-US" sz="1600" b="1">
              <a:effectLst>
                <a:glow rad="101600">
                  <a:schemeClr val="accent1">
                    <a:satMod val="175000"/>
                    <a:alpha val="40000"/>
                  </a:schemeClr>
                </a:glo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600" b="1">
                <a:effectLst>
                  <a:glow rad="101600">
                    <a:schemeClr val="accent1">
                      <a:satMod val="175000"/>
                      <a:alpha val="40000"/>
                    </a:schemeClr>
                  </a:glow>
                </a:effectLst>
                <a:latin typeface="Times New Roman" panose="02020603050405020304" charset="0"/>
                <a:cs typeface="Times New Roman" panose="02020603050405020304" charset="0"/>
              </a:rPr>
              <a:t>Many IT projects run inefficiently, missing implementation deadlines and causing outages during or after implementation and therefore, costing significantly more than anticipated. </a:t>
            </a:r>
            <a:endParaRPr lang="en-US" sz="1600" b="1">
              <a:effectLst>
                <a:glow rad="101600">
                  <a:schemeClr val="accent1">
                    <a:satMod val="175000"/>
                    <a:alpha val="40000"/>
                  </a:schemeClr>
                </a:glo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endParaRPr lang="en-US" sz="1600" b="1">
              <a:effectLst>
                <a:glow rad="101600">
                  <a:schemeClr val="accent1">
                    <a:satMod val="175000"/>
                    <a:alpha val="40000"/>
                  </a:schemeClr>
                </a:glo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600" b="1">
                <a:effectLst>
                  <a:glow rad="101600">
                    <a:schemeClr val="accent1">
                      <a:satMod val="175000"/>
                      <a:alpha val="40000"/>
                    </a:schemeClr>
                  </a:glow>
                </a:effectLst>
                <a:latin typeface="Times New Roman" panose="02020603050405020304" charset="0"/>
                <a:cs typeface="Times New Roman" panose="02020603050405020304" charset="0"/>
              </a:rPr>
              <a:t>DevOps is the new development that addresses such inefficiencies. </a:t>
            </a:r>
            <a:endParaRPr lang="en-US" sz="1600" b="1">
              <a:effectLst>
                <a:glow rad="101600">
                  <a:schemeClr val="accent1">
                    <a:satMod val="175000"/>
                    <a:alpha val="40000"/>
                  </a:schemeClr>
                </a:glo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endParaRPr lang="en-US" sz="1600" b="1">
              <a:effectLst>
                <a:glow rad="101600">
                  <a:schemeClr val="accent1">
                    <a:satMod val="175000"/>
                    <a:alpha val="40000"/>
                  </a:schemeClr>
                </a:glo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600" b="1">
                <a:effectLst>
                  <a:glow rad="101600">
                    <a:schemeClr val="accent1">
                      <a:satMod val="175000"/>
                      <a:alpha val="40000"/>
                    </a:schemeClr>
                  </a:glow>
                </a:effectLst>
                <a:latin typeface="Times New Roman" panose="02020603050405020304" charset="0"/>
                <a:cs typeface="Times New Roman" panose="02020603050405020304" charset="0"/>
              </a:rPr>
              <a:t>In simple terms, DevOps refers to an umbrella concept that encompasses people, processes, and technologies required to connect development to execution.</a:t>
            </a:r>
            <a:endParaRPr lang="en-US" sz="1600" b="1">
              <a:effectLst>
                <a:glow rad="101600">
                  <a:schemeClr val="accent1">
                    <a:satMod val="175000"/>
                    <a:alpha val="40000"/>
                  </a:schemeClr>
                </a:glow>
              </a:effectLst>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6000"/>
          </a:blip>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27965" y="155575"/>
            <a:ext cx="3599180" cy="566420"/>
          </a:xfrm>
          <a:prstGeom prst="rect">
            <a:avLst/>
          </a:prstGeom>
          <a:pattFill prst="pct20">
            <a:fgClr>
              <a:schemeClr val="bg1"/>
            </a:fgClr>
            <a:bgClr>
              <a:schemeClr val="tx2">
                <a:lumMod val="60000"/>
                <a:lumOff val="40000"/>
              </a:schemeClr>
            </a:bgClr>
          </a:pattFill>
        </p:spPr>
        <p:txBody>
          <a:bodyPr vert="horz" wrap="square" lIns="0" tIns="12700" rIns="0" bIns="0" rtlCol="0">
            <a:spAutoFit/>
          </a:bodyPr>
          <a:lstStyle/>
          <a:p>
            <a:pPr marL="12700">
              <a:lnSpc>
                <a:spcPct val="100000"/>
              </a:lnSpc>
              <a:spcBef>
                <a:spcPts val="100"/>
              </a:spcBef>
            </a:pPr>
            <a:r>
              <a:rPr sz="3600" b="0" spc="-10" dirty="0">
                <a:solidFill>
                  <a:srgbClr val="434343"/>
                </a:solidFill>
                <a:latin typeface="Times New Roman" panose="02020603050405020304" charset="0"/>
                <a:cs typeface="Times New Roman" panose="02020603050405020304" charset="0"/>
              </a:rPr>
              <a:t>What </a:t>
            </a:r>
            <a:r>
              <a:rPr sz="3600" b="0" spc="-5" dirty="0">
                <a:solidFill>
                  <a:srgbClr val="434343"/>
                </a:solidFill>
                <a:latin typeface="Times New Roman" panose="02020603050405020304" charset="0"/>
                <a:cs typeface="Times New Roman" panose="02020603050405020304" charset="0"/>
              </a:rPr>
              <a:t>is</a:t>
            </a:r>
            <a:r>
              <a:rPr sz="3600" b="0" spc="-85" dirty="0">
                <a:solidFill>
                  <a:srgbClr val="434343"/>
                </a:solidFill>
                <a:latin typeface="Times New Roman" panose="02020603050405020304" charset="0"/>
                <a:cs typeface="Times New Roman" panose="02020603050405020304" charset="0"/>
              </a:rPr>
              <a:t> </a:t>
            </a:r>
            <a:r>
              <a:rPr sz="3600" b="0" spc="-5" dirty="0">
                <a:solidFill>
                  <a:srgbClr val="434343"/>
                </a:solidFill>
                <a:latin typeface="Times New Roman" panose="02020603050405020304" charset="0"/>
                <a:cs typeface="Times New Roman" panose="02020603050405020304" charset="0"/>
              </a:rPr>
              <a:t>DevOps</a:t>
            </a:r>
            <a:r>
              <a:rPr lang="en-US" sz="3600" b="0" spc="-5" dirty="0">
                <a:solidFill>
                  <a:srgbClr val="434343"/>
                </a:solidFill>
                <a:latin typeface="Arial" panose="020B0604020202020204"/>
                <a:cs typeface="Arial" panose="020B0604020202020204"/>
              </a:rPr>
              <a:t>?</a:t>
            </a:r>
            <a:endParaRPr lang="en-US" sz="3600" b="0" spc="-5" dirty="0">
              <a:solidFill>
                <a:srgbClr val="434343"/>
              </a:solidFill>
              <a:latin typeface="Arial" panose="020B0604020202020204"/>
              <a:cs typeface="Arial" panose="020B0604020202020204"/>
            </a:endParaRPr>
          </a:p>
        </p:txBody>
      </p:sp>
      <p:pic>
        <p:nvPicPr>
          <p:cNvPr id="27" name="Content Placeholder 26" descr="dev2"/>
          <p:cNvPicPr>
            <a:picLocks noChangeAspect="1"/>
          </p:cNvPicPr>
          <p:nvPr>
            <p:ph sz="half" idx="2"/>
          </p:nvPr>
        </p:nvPicPr>
        <p:blipFill>
          <a:blip r:embed="rId2"/>
          <a:stretch>
            <a:fillRect/>
          </a:stretch>
        </p:blipFill>
        <p:spPr>
          <a:xfrm>
            <a:off x="227965" y="935990"/>
            <a:ext cx="2328545" cy="2504440"/>
          </a:xfrm>
          <a:prstGeom prst="rect">
            <a:avLst/>
          </a:prstGeom>
        </p:spPr>
      </p:pic>
      <p:sp>
        <p:nvSpPr>
          <p:cNvPr id="29" name="Text Box 28"/>
          <p:cNvSpPr txBox="1"/>
          <p:nvPr/>
        </p:nvSpPr>
        <p:spPr>
          <a:xfrm>
            <a:off x="2636520" y="986790"/>
            <a:ext cx="6334760" cy="2529840"/>
          </a:xfrm>
          <a:prstGeom prst="rect">
            <a:avLst/>
          </a:prstGeom>
          <a:blipFill rotWithShape="1">
            <a:blip r:embed="rId3"/>
            <a:tile tx="0" ty="0" sx="100000" sy="100000" flip="none" algn="tl"/>
          </a:blipFill>
        </p:spPr>
        <p:txBody>
          <a:bodyPr wrap="square" rtlCol="0" anchor="t">
            <a:spAutoFit/>
          </a:bodyPr>
          <a:p>
            <a:pPr marL="195580" marR="5080" indent="-182880" algn="just">
              <a:lnSpc>
                <a:spcPts val="2160"/>
              </a:lnSpc>
              <a:spcBef>
                <a:spcPts val="375"/>
              </a:spcBef>
              <a:buClr>
                <a:srgbClr val="40B9D2"/>
              </a:buClr>
              <a:buFont typeface="Wingdings 2"/>
              <a:buChar char=""/>
              <a:tabLst>
                <a:tab pos="195580" algn="l"/>
              </a:tabLst>
            </a:pPr>
            <a:r>
              <a:rPr b="1" dirty="0">
                <a:solidFill>
                  <a:srgbClr val="585858"/>
                </a:solidFill>
                <a:latin typeface="Times New Roman" panose="02020603050405020304" charset="0"/>
                <a:cs typeface="Times New Roman" panose="02020603050405020304" charset="0"/>
                <a:sym typeface="+mn-ea"/>
              </a:rPr>
              <a:t>In simple words </a:t>
            </a:r>
            <a:r>
              <a:rPr b="1" spc="-5" dirty="0">
                <a:solidFill>
                  <a:srgbClr val="585858"/>
                </a:solidFill>
                <a:latin typeface="Times New Roman" panose="02020603050405020304" charset="0"/>
                <a:cs typeface="Times New Roman" panose="02020603050405020304" charset="0"/>
                <a:sym typeface="+mn-ea"/>
              </a:rPr>
              <a:t>the DevOps </a:t>
            </a:r>
            <a:r>
              <a:rPr b="1" dirty="0">
                <a:solidFill>
                  <a:srgbClr val="585858"/>
                </a:solidFill>
                <a:latin typeface="Times New Roman" panose="02020603050405020304" charset="0"/>
                <a:cs typeface="Times New Roman" panose="02020603050405020304" charset="0"/>
                <a:sym typeface="+mn-ea"/>
              </a:rPr>
              <a:t>means </a:t>
            </a:r>
            <a:r>
              <a:rPr b="1" spc="-5" dirty="0">
                <a:solidFill>
                  <a:srgbClr val="585858"/>
                </a:solidFill>
                <a:latin typeface="Times New Roman" panose="02020603050405020304" charset="0"/>
                <a:cs typeface="Times New Roman" panose="02020603050405020304" charset="0"/>
                <a:sym typeface="+mn-ea"/>
              </a:rPr>
              <a:t>‘It </a:t>
            </a:r>
            <a:r>
              <a:rPr b="1" dirty="0">
                <a:solidFill>
                  <a:srgbClr val="585858"/>
                </a:solidFill>
                <a:latin typeface="Times New Roman" panose="02020603050405020304" charset="0"/>
                <a:cs typeface="Times New Roman" panose="02020603050405020304" charset="0"/>
                <a:sym typeface="+mn-ea"/>
              </a:rPr>
              <a:t>is a </a:t>
            </a:r>
            <a:r>
              <a:rPr b="1" spc="-5" dirty="0">
                <a:solidFill>
                  <a:srgbClr val="585858"/>
                </a:solidFill>
                <a:latin typeface="Times New Roman" panose="02020603050405020304" charset="0"/>
                <a:cs typeface="Times New Roman" panose="02020603050405020304" charset="0"/>
                <a:sym typeface="+mn-ea"/>
              </a:rPr>
              <a:t>combination of software  development </a:t>
            </a:r>
            <a:r>
              <a:rPr b="1" dirty="0">
                <a:solidFill>
                  <a:srgbClr val="585858"/>
                </a:solidFill>
                <a:latin typeface="Times New Roman" panose="02020603050405020304" charset="0"/>
                <a:cs typeface="Times New Roman" panose="02020603050405020304" charset="0"/>
                <a:sym typeface="+mn-ea"/>
              </a:rPr>
              <a:t>and </a:t>
            </a:r>
            <a:r>
              <a:rPr b="1" spc="-10" dirty="0">
                <a:solidFill>
                  <a:srgbClr val="585858"/>
                </a:solidFill>
                <a:latin typeface="Times New Roman" panose="02020603050405020304" charset="0"/>
                <a:cs typeface="Times New Roman" panose="02020603050405020304" charset="0"/>
                <a:sym typeface="+mn-ea"/>
              </a:rPr>
              <a:t>operations’.</a:t>
            </a:r>
            <a:endParaRPr b="1">
              <a:latin typeface="Times New Roman" panose="02020603050405020304" charset="0"/>
              <a:cs typeface="Times New Roman" panose="02020603050405020304" charset="0"/>
            </a:endParaRPr>
          </a:p>
          <a:p>
            <a:pPr marL="195580" marR="55245" indent="-182880" algn="just">
              <a:lnSpc>
                <a:spcPct val="90000"/>
              </a:lnSpc>
              <a:spcBef>
                <a:spcPts val="1165"/>
              </a:spcBef>
              <a:buClr>
                <a:srgbClr val="40B9D2"/>
              </a:buClr>
              <a:buFont typeface="Wingdings 2"/>
              <a:buChar char=""/>
              <a:tabLst>
                <a:tab pos="195580" algn="l"/>
              </a:tabLst>
            </a:pPr>
            <a:r>
              <a:rPr b="1" dirty="0">
                <a:solidFill>
                  <a:srgbClr val="585858"/>
                </a:solidFill>
                <a:latin typeface="Times New Roman" panose="02020603050405020304" charset="0"/>
                <a:cs typeface="Times New Roman" panose="02020603050405020304" charset="0"/>
                <a:sym typeface="+mn-ea"/>
              </a:rPr>
              <a:t>It </a:t>
            </a:r>
            <a:r>
              <a:rPr b="1" spc="-5" dirty="0">
                <a:solidFill>
                  <a:srgbClr val="585858"/>
                </a:solidFill>
                <a:latin typeface="Times New Roman" panose="02020603050405020304" charset="0"/>
                <a:cs typeface="Times New Roman" panose="02020603050405020304" charset="0"/>
                <a:sym typeface="+mn-ea"/>
              </a:rPr>
              <a:t>came </a:t>
            </a:r>
            <a:r>
              <a:rPr b="1" dirty="0">
                <a:solidFill>
                  <a:srgbClr val="585858"/>
                </a:solidFill>
                <a:latin typeface="Times New Roman" panose="02020603050405020304" charset="0"/>
                <a:cs typeface="Times New Roman" panose="02020603050405020304" charset="0"/>
                <a:sym typeface="+mn-ea"/>
              </a:rPr>
              <a:t>to emphasize </a:t>
            </a:r>
            <a:r>
              <a:rPr b="1" spc="-5" dirty="0">
                <a:solidFill>
                  <a:srgbClr val="585858"/>
                </a:solidFill>
                <a:latin typeface="Times New Roman" panose="02020603050405020304" charset="0"/>
                <a:cs typeface="Times New Roman" panose="02020603050405020304" charset="0"/>
                <a:sym typeface="+mn-ea"/>
              </a:rPr>
              <a:t>the communication, collaboration, </a:t>
            </a:r>
            <a:r>
              <a:rPr b="1" dirty="0">
                <a:solidFill>
                  <a:srgbClr val="585858"/>
                </a:solidFill>
                <a:latin typeface="Times New Roman" panose="02020603050405020304" charset="0"/>
                <a:cs typeface="Times New Roman" panose="02020603050405020304" charset="0"/>
                <a:sym typeface="+mn-ea"/>
              </a:rPr>
              <a:t>and  </a:t>
            </a:r>
            <a:r>
              <a:rPr b="1" spc="-5" dirty="0">
                <a:solidFill>
                  <a:srgbClr val="585858"/>
                </a:solidFill>
                <a:latin typeface="Times New Roman" panose="02020603050405020304" charset="0"/>
                <a:cs typeface="Times New Roman" panose="02020603050405020304" charset="0"/>
                <a:sym typeface="+mn-ea"/>
              </a:rPr>
              <a:t>cohesion </a:t>
            </a:r>
            <a:r>
              <a:rPr b="1" dirty="0">
                <a:solidFill>
                  <a:srgbClr val="585858"/>
                </a:solidFill>
                <a:latin typeface="Times New Roman" panose="02020603050405020304" charset="0"/>
                <a:cs typeface="Times New Roman" panose="02020603050405020304" charset="0"/>
                <a:sym typeface="+mn-ea"/>
              </a:rPr>
              <a:t>between </a:t>
            </a:r>
            <a:r>
              <a:rPr b="1" spc="-5" dirty="0">
                <a:solidFill>
                  <a:srgbClr val="585858"/>
                </a:solidFill>
                <a:latin typeface="Times New Roman" panose="02020603050405020304" charset="0"/>
                <a:cs typeface="Times New Roman" panose="02020603050405020304" charset="0"/>
                <a:sym typeface="+mn-ea"/>
              </a:rPr>
              <a:t>the traditionally </a:t>
            </a:r>
            <a:r>
              <a:rPr b="1" dirty="0">
                <a:solidFill>
                  <a:srgbClr val="585858"/>
                </a:solidFill>
                <a:latin typeface="Times New Roman" panose="02020603050405020304" charset="0"/>
                <a:cs typeface="Times New Roman" panose="02020603050405020304" charset="0"/>
                <a:sym typeface="+mn-ea"/>
              </a:rPr>
              <a:t>separated </a:t>
            </a:r>
            <a:r>
              <a:rPr b="1" spc="-5" dirty="0">
                <a:solidFill>
                  <a:srgbClr val="585858"/>
                </a:solidFill>
                <a:latin typeface="Times New Roman" panose="02020603050405020304" charset="0"/>
                <a:cs typeface="Times New Roman" panose="02020603050405020304" charset="0"/>
                <a:sym typeface="+mn-ea"/>
              </a:rPr>
              <a:t>development </a:t>
            </a:r>
            <a:r>
              <a:rPr b="1" dirty="0">
                <a:solidFill>
                  <a:srgbClr val="585858"/>
                </a:solidFill>
                <a:latin typeface="Times New Roman" panose="02020603050405020304" charset="0"/>
                <a:cs typeface="Times New Roman" panose="02020603050405020304" charset="0"/>
                <a:sym typeface="+mn-ea"/>
              </a:rPr>
              <a:t>and </a:t>
            </a:r>
            <a:r>
              <a:rPr b="1" spc="-5" dirty="0">
                <a:solidFill>
                  <a:srgbClr val="585858"/>
                </a:solidFill>
                <a:latin typeface="Times New Roman" panose="02020603050405020304" charset="0"/>
                <a:cs typeface="Times New Roman" panose="02020603050405020304" charset="0"/>
                <a:sym typeface="+mn-ea"/>
              </a:rPr>
              <a:t>IT  operations</a:t>
            </a:r>
            <a:r>
              <a:rPr b="1" spc="-30" dirty="0">
                <a:solidFill>
                  <a:srgbClr val="585858"/>
                </a:solidFill>
                <a:latin typeface="Times New Roman" panose="02020603050405020304" charset="0"/>
                <a:cs typeface="Times New Roman" panose="02020603050405020304" charset="0"/>
                <a:sym typeface="+mn-ea"/>
              </a:rPr>
              <a:t> </a:t>
            </a:r>
            <a:r>
              <a:rPr b="1" spc="-5" dirty="0">
                <a:solidFill>
                  <a:srgbClr val="585858"/>
                </a:solidFill>
                <a:latin typeface="Times New Roman" panose="02020603050405020304" charset="0"/>
                <a:cs typeface="Times New Roman" panose="02020603050405020304" charset="0"/>
                <a:sym typeface="+mn-ea"/>
              </a:rPr>
              <a:t>teams.</a:t>
            </a:r>
            <a:endParaRPr b="1">
              <a:latin typeface="Times New Roman" panose="02020603050405020304" charset="0"/>
              <a:cs typeface="Times New Roman" panose="02020603050405020304" charset="0"/>
            </a:endParaRPr>
          </a:p>
          <a:p>
            <a:pPr marL="195580" marR="263525" indent="-182880" algn="just">
              <a:lnSpc>
                <a:spcPts val="2160"/>
              </a:lnSpc>
              <a:spcBef>
                <a:spcPts val="1230"/>
              </a:spcBef>
              <a:buClr>
                <a:srgbClr val="40B9D2"/>
              </a:buClr>
              <a:buFont typeface="Wingdings 2"/>
              <a:buChar char=""/>
              <a:tabLst>
                <a:tab pos="195580" algn="l"/>
              </a:tabLst>
            </a:pPr>
            <a:r>
              <a:rPr b="1" spc="-5" dirty="0">
                <a:solidFill>
                  <a:srgbClr val="585858"/>
                </a:solidFill>
                <a:latin typeface="Times New Roman" panose="02020603050405020304" charset="0"/>
                <a:cs typeface="Times New Roman" panose="02020603050405020304" charset="0"/>
                <a:sym typeface="+mn-ea"/>
              </a:rPr>
              <a:t>DevOps helps </a:t>
            </a:r>
            <a:r>
              <a:rPr b="1" dirty="0">
                <a:solidFill>
                  <a:srgbClr val="585858"/>
                </a:solidFill>
                <a:latin typeface="Times New Roman" panose="02020603050405020304" charset="0"/>
                <a:cs typeface="Times New Roman" panose="02020603050405020304" charset="0"/>
                <a:sym typeface="+mn-ea"/>
              </a:rPr>
              <a:t>an </a:t>
            </a:r>
            <a:r>
              <a:rPr b="1" spc="-5" dirty="0">
                <a:solidFill>
                  <a:srgbClr val="585858"/>
                </a:solidFill>
                <a:latin typeface="Times New Roman" panose="02020603050405020304" charset="0"/>
                <a:cs typeface="Times New Roman" panose="02020603050405020304" charset="0"/>
                <a:sym typeface="+mn-ea"/>
              </a:rPr>
              <a:t>organization </a:t>
            </a:r>
            <a:r>
              <a:rPr b="1" dirty="0">
                <a:solidFill>
                  <a:srgbClr val="585858"/>
                </a:solidFill>
                <a:latin typeface="Times New Roman" panose="02020603050405020304" charset="0"/>
                <a:cs typeface="Times New Roman" panose="02020603050405020304" charset="0"/>
                <a:sym typeface="+mn-ea"/>
              </a:rPr>
              <a:t>deploy </a:t>
            </a:r>
            <a:r>
              <a:rPr b="1" spc="-5" dirty="0">
                <a:solidFill>
                  <a:srgbClr val="585858"/>
                </a:solidFill>
                <a:latin typeface="Times New Roman" panose="02020603050405020304" charset="0"/>
                <a:cs typeface="Times New Roman" panose="02020603050405020304" charset="0"/>
                <a:sym typeface="+mn-ea"/>
              </a:rPr>
              <a:t>software </a:t>
            </a:r>
            <a:r>
              <a:rPr b="1" dirty="0">
                <a:solidFill>
                  <a:srgbClr val="585858"/>
                </a:solidFill>
                <a:latin typeface="Times New Roman" panose="02020603050405020304" charset="0"/>
                <a:cs typeface="Times New Roman" panose="02020603050405020304" charset="0"/>
                <a:sym typeface="+mn-ea"/>
              </a:rPr>
              <a:t>more </a:t>
            </a:r>
            <a:r>
              <a:rPr b="1" spc="-10" dirty="0">
                <a:solidFill>
                  <a:srgbClr val="585858"/>
                </a:solidFill>
                <a:latin typeface="Times New Roman" panose="02020603050405020304" charset="0"/>
                <a:cs typeface="Times New Roman" panose="02020603050405020304" charset="0"/>
                <a:sym typeface="+mn-ea"/>
              </a:rPr>
              <a:t>frequently,  </a:t>
            </a:r>
            <a:r>
              <a:rPr b="1" dirty="0">
                <a:solidFill>
                  <a:srgbClr val="585858"/>
                </a:solidFill>
                <a:latin typeface="Times New Roman" panose="02020603050405020304" charset="0"/>
                <a:cs typeface="Times New Roman" panose="02020603050405020304" charset="0"/>
                <a:sym typeface="+mn-ea"/>
              </a:rPr>
              <a:t>while maintaining service </a:t>
            </a:r>
            <a:r>
              <a:rPr b="1" spc="-5" dirty="0">
                <a:solidFill>
                  <a:srgbClr val="585858"/>
                </a:solidFill>
                <a:latin typeface="Times New Roman" panose="02020603050405020304" charset="0"/>
                <a:cs typeface="Times New Roman" panose="02020603050405020304" charset="0"/>
                <a:sym typeface="+mn-ea"/>
              </a:rPr>
              <a:t>stability </a:t>
            </a:r>
            <a:r>
              <a:rPr b="1" dirty="0">
                <a:solidFill>
                  <a:srgbClr val="585858"/>
                </a:solidFill>
                <a:latin typeface="Times New Roman" panose="02020603050405020304" charset="0"/>
                <a:cs typeface="Times New Roman" panose="02020603050405020304" charset="0"/>
                <a:sym typeface="+mn-ea"/>
              </a:rPr>
              <a:t>and gaining </a:t>
            </a:r>
            <a:r>
              <a:rPr b="1" spc="-5" dirty="0">
                <a:solidFill>
                  <a:srgbClr val="585858"/>
                </a:solidFill>
                <a:latin typeface="Times New Roman" panose="02020603050405020304" charset="0"/>
                <a:cs typeface="Times New Roman" panose="02020603050405020304" charset="0"/>
                <a:sym typeface="+mn-ea"/>
              </a:rPr>
              <a:t>the </a:t>
            </a:r>
            <a:r>
              <a:rPr b="1" dirty="0">
                <a:solidFill>
                  <a:srgbClr val="585858"/>
                </a:solidFill>
                <a:latin typeface="Times New Roman" panose="02020603050405020304" charset="0"/>
                <a:cs typeface="Times New Roman" panose="02020603050405020304" charset="0"/>
                <a:sym typeface="+mn-ea"/>
              </a:rPr>
              <a:t>speed  necessary for </a:t>
            </a:r>
            <a:r>
              <a:rPr b="1" spc="-5" dirty="0">
                <a:solidFill>
                  <a:srgbClr val="585858"/>
                </a:solidFill>
                <a:latin typeface="Times New Roman" panose="02020603050405020304" charset="0"/>
                <a:cs typeface="Times New Roman" panose="02020603050405020304" charset="0"/>
                <a:sym typeface="+mn-ea"/>
              </a:rPr>
              <a:t>more</a:t>
            </a:r>
            <a:r>
              <a:rPr b="1" spc="-25" dirty="0">
                <a:solidFill>
                  <a:srgbClr val="585858"/>
                </a:solidFill>
                <a:latin typeface="Times New Roman" panose="02020603050405020304" charset="0"/>
                <a:cs typeface="Times New Roman" panose="02020603050405020304" charset="0"/>
                <a:sym typeface="+mn-ea"/>
              </a:rPr>
              <a:t> </a:t>
            </a:r>
            <a:r>
              <a:rPr b="1" dirty="0">
                <a:solidFill>
                  <a:srgbClr val="585858"/>
                </a:solidFill>
                <a:latin typeface="Times New Roman" panose="02020603050405020304" charset="0"/>
                <a:cs typeface="Times New Roman" panose="02020603050405020304" charset="0"/>
                <a:sym typeface="+mn-ea"/>
              </a:rPr>
              <a:t>innovation.</a:t>
            </a:r>
            <a:endParaRPr lang="en-US" b="1">
              <a:latin typeface="Times New Roman" panose="02020603050405020304" charset="0"/>
              <a:cs typeface="Times New Roman" panose="02020603050405020304" charset="0"/>
            </a:endParaRPr>
          </a:p>
        </p:txBody>
      </p:sp>
      <p:pic>
        <p:nvPicPr>
          <p:cNvPr id="30" name="Content Placeholder 29" descr="devov"/>
          <p:cNvPicPr>
            <a:picLocks noChangeAspect="1"/>
          </p:cNvPicPr>
          <p:nvPr>
            <p:ph sz="half" idx="3"/>
          </p:nvPr>
        </p:nvPicPr>
        <p:blipFill>
          <a:blip r:embed="rId4"/>
          <a:stretch>
            <a:fillRect/>
          </a:stretch>
        </p:blipFill>
        <p:spPr>
          <a:xfrm>
            <a:off x="354330" y="3516630"/>
            <a:ext cx="8616315" cy="2682240"/>
          </a:xfrm>
          <a:prstGeom prst="rect">
            <a:avLst/>
          </a:prstGeom>
        </p:spPr>
      </p:pic>
      <p:sp>
        <p:nvSpPr>
          <p:cNvPr id="32" name="Text Box 31"/>
          <p:cNvSpPr txBox="1"/>
          <p:nvPr/>
        </p:nvSpPr>
        <p:spPr>
          <a:xfrm>
            <a:off x="3586480" y="6357620"/>
            <a:ext cx="2077085" cy="368300"/>
          </a:xfrm>
          <a:prstGeom prst="rect">
            <a:avLst/>
          </a:prstGeom>
          <a:pattFill prst="pct20">
            <a:fgClr>
              <a:schemeClr val="bg1"/>
            </a:fgClr>
            <a:bgClr>
              <a:schemeClr val="tx2">
                <a:lumMod val="60000"/>
                <a:lumOff val="40000"/>
              </a:schemeClr>
            </a:bgClr>
          </a:pattFill>
        </p:spPr>
        <p:txBody>
          <a:bodyPr wrap="square" rtlCol="0">
            <a:spAutoFit/>
          </a:bodyPr>
          <a:p>
            <a:r>
              <a:rPr lang="en-US">
                <a:latin typeface="Times New Roman" panose="02020603050405020304" charset="0"/>
                <a:cs typeface="Times New Roman" panose="02020603050405020304" charset="0"/>
              </a:rPr>
              <a:t>DevOps Life Cycle</a:t>
            </a:r>
            <a:endParaRPr lang="en-US">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2000"/>
          </a:blip>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84810" y="197485"/>
            <a:ext cx="3226435" cy="566420"/>
          </a:xfrm>
          <a:prstGeom prst="rect">
            <a:avLst/>
          </a:prstGeom>
          <a:pattFill prst="pct10">
            <a:fgClr>
              <a:schemeClr val="accent1">
                <a:lumMod val="75000"/>
              </a:schemeClr>
            </a:fgClr>
            <a:bgClr>
              <a:schemeClr val="accent1">
                <a:lumMod val="40000"/>
                <a:lumOff val="60000"/>
              </a:schemeClr>
            </a:bgClr>
          </a:pattFill>
        </p:spPr>
        <p:txBody>
          <a:bodyPr vert="horz" wrap="square" lIns="0" tIns="12700" rIns="0" bIns="0" rtlCol="0">
            <a:spAutoFit/>
          </a:bodyPr>
          <a:lstStyle/>
          <a:p>
            <a:pPr marL="12700">
              <a:lnSpc>
                <a:spcPct val="100000"/>
              </a:lnSpc>
              <a:spcBef>
                <a:spcPts val="100"/>
              </a:spcBef>
            </a:pPr>
            <a:r>
              <a:rPr sz="3600" spc="-5" dirty="0">
                <a:solidFill>
                  <a:srgbClr val="434343"/>
                </a:solidFill>
                <a:latin typeface="Times New Roman" panose="02020603050405020304" charset="0"/>
                <a:cs typeface="Times New Roman" panose="02020603050405020304" charset="0"/>
              </a:rPr>
              <a:t>DevOps</a:t>
            </a:r>
            <a:r>
              <a:rPr sz="3600" spc="-90" dirty="0">
                <a:solidFill>
                  <a:srgbClr val="434343"/>
                </a:solidFill>
                <a:latin typeface="Times New Roman" panose="02020603050405020304" charset="0"/>
                <a:cs typeface="Times New Roman" panose="02020603050405020304" charset="0"/>
              </a:rPr>
              <a:t> </a:t>
            </a:r>
            <a:r>
              <a:rPr sz="3600" spc="-5" dirty="0">
                <a:solidFill>
                  <a:srgbClr val="434343"/>
                </a:solidFill>
                <a:latin typeface="Times New Roman" panose="02020603050405020304" charset="0"/>
                <a:cs typeface="Times New Roman" panose="02020603050405020304" charset="0"/>
              </a:rPr>
              <a:t>Trend</a:t>
            </a:r>
            <a:endParaRPr sz="3600">
              <a:latin typeface="Times New Roman" panose="02020603050405020304" charset="0"/>
              <a:cs typeface="Times New Roman" panose="02020603050405020304" charset="0"/>
            </a:endParaRPr>
          </a:p>
        </p:txBody>
      </p:sp>
      <p:sp>
        <p:nvSpPr>
          <p:cNvPr id="4" name="object 4"/>
          <p:cNvSpPr/>
          <p:nvPr/>
        </p:nvSpPr>
        <p:spPr>
          <a:xfrm>
            <a:off x="175260" y="1000125"/>
            <a:ext cx="3538855" cy="3978275"/>
          </a:xfrm>
          <a:prstGeom prst="rect">
            <a:avLst/>
          </a:prstGeom>
          <a:blipFill>
            <a:blip r:embed="rId2" cstate="print"/>
            <a:stretch>
              <a:fillRect/>
            </a:stretch>
          </a:blipFill>
        </p:spPr>
        <p:txBody>
          <a:bodyPr wrap="square" lIns="0" tIns="0" rIns="0" bIns="0" rtlCol="0"/>
          <a:lstStyle/>
          <a:p/>
        </p:txBody>
      </p:sp>
      <p:pic>
        <p:nvPicPr>
          <p:cNvPr id="2" name="Content Placeholder 1" descr="devf1"/>
          <p:cNvPicPr>
            <a:picLocks noChangeAspect="1"/>
          </p:cNvPicPr>
          <p:nvPr>
            <p:ph sz="half" idx="2"/>
          </p:nvPr>
        </p:nvPicPr>
        <p:blipFill>
          <a:blip r:embed="rId3"/>
          <a:stretch>
            <a:fillRect/>
          </a:stretch>
        </p:blipFill>
        <p:spPr>
          <a:xfrm>
            <a:off x="3825240" y="1000125"/>
            <a:ext cx="5111750" cy="3978275"/>
          </a:xfrm>
          <a:prstGeom prst="rect">
            <a:avLst/>
          </a:prstGeom>
        </p:spPr>
      </p:pic>
      <p:sp>
        <p:nvSpPr>
          <p:cNvPr id="6" name="Text Box 5"/>
          <p:cNvSpPr txBox="1"/>
          <p:nvPr/>
        </p:nvSpPr>
        <p:spPr>
          <a:xfrm>
            <a:off x="354965" y="5065395"/>
            <a:ext cx="8027035" cy="368300"/>
          </a:xfrm>
          <a:prstGeom prst="rect">
            <a:avLst/>
          </a:prstGeom>
          <a:pattFill prst="pct10">
            <a:fgClr>
              <a:schemeClr val="accent1">
                <a:lumMod val="75000"/>
              </a:schemeClr>
            </a:fgClr>
            <a:bgClr>
              <a:schemeClr val="accent1">
                <a:lumMod val="40000"/>
                <a:lumOff val="60000"/>
              </a:schemeClr>
            </a:bgClr>
          </a:pattFill>
        </p:spPr>
        <p:txBody>
          <a:bodyPr wrap="square" rtlCol="0">
            <a:spAutoFit/>
          </a:bodyPr>
          <a:p>
            <a:r>
              <a:rPr lang="en-US" b="1">
                <a:latin typeface="Times New Roman" panose="02020603050405020304" charset="0"/>
                <a:cs typeface="Times New Roman" panose="02020603050405020304" charset="0"/>
              </a:rPr>
              <a:t>                  DevOps Trend Analysis Using Hyper Cycle for Applicatopn Services</a:t>
            </a:r>
            <a:endParaRPr lang="en-US" b="1">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6000"/>
          </a:blip>
        </a:blipFill>
        <a:effectLst/>
      </p:bgPr>
    </p:bg>
    <p:spTree>
      <p:nvGrpSpPr>
        <p:cNvPr id="1" name=""/>
        <p:cNvGrpSpPr/>
        <p:nvPr/>
      </p:nvGrpSpPr>
      <p:grpSpPr/>
      <p:sp>
        <p:nvSpPr>
          <p:cNvPr id="2" name="Title 1"/>
          <p:cNvSpPr>
            <a:spLocks noGrp="1"/>
          </p:cNvSpPr>
          <p:nvPr>
            <p:ph type="ctrTitle"/>
          </p:nvPr>
        </p:nvSpPr>
        <p:spPr>
          <a:xfrm>
            <a:off x="384725" y="52473"/>
            <a:ext cx="8374549" cy="738505"/>
          </a:xfrm>
        </p:spPr>
        <p:txBody>
          <a:bodyPr/>
          <a:p>
            <a:r>
              <a:rPr lang="en-US" b="1" u="sng">
                <a:latin typeface="Times New Roman" panose="02020603050405020304" charset="0"/>
                <a:cs typeface="Times New Roman" panose="02020603050405020304" charset="0"/>
              </a:rPr>
              <a:t>Objectives</a:t>
            </a:r>
            <a:endParaRPr lang="en-US" b="1" u="sng">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201930" y="791210"/>
            <a:ext cx="8785225" cy="6047740"/>
          </a:xfrm>
          <a:blipFill rotWithShape="1">
            <a:blip r:embed="rId2"/>
            <a:tile tx="0" ty="0" sx="100000" sy="100000" flip="none" algn="tl"/>
          </a:blipFill>
        </p:spPr>
        <p:txBody>
          <a:bodyPr wrap="square"/>
          <a:p>
            <a:pPr marL="285750" indent="-285750" algn="just">
              <a:lnSpc>
                <a:spcPct val="150000"/>
              </a:lnSpc>
              <a:buFont typeface="Wingdings" panose="05000000000000000000" charset="0"/>
              <a:buChar char="Ø"/>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aim of DevOps is to revolutionize the transition, de-risk IT deployments, eliminate the excuse “but-it-works-on-my-system”, and break the silos between developers, testers, release managers, and system operators.</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products and tools developed in this area focus on maximizing predictability, visibility, and flexibility, while maintaining stability and integrity.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DevOps has fundamentally changed the way an IT organization works and how it gets things done. Since its inception in 2009, DevOps (coined as the “new Cloud” by market) has been adopted at a rapid pace.</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According to IDC’s “DevOps and the Cost of Downtime: Fortune 1000 Best Practice Metrics Quantified” </a:t>
            </a:r>
            <a:endPar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50000"/>
              </a:lnSpc>
            </a:pPr>
            <a:r>
              <a:rPr lang="en-US" sz="18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average hourly cost of an infrastructure failure is $100,000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50000"/>
              </a:lnSpc>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The average hourly cost of a critical application failure is $500,000 – $1M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50000"/>
              </a:lnSpc>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The average number of deployments per month is expected to double in 2 years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lnSpc>
                <a:spcPct val="150000"/>
              </a:lnSpc>
            </a:pPr>
            <a:r>
              <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Unplanned application downtime costs the Fortune 1000 from $1.25 billion to $2.5 billion every year. </a:t>
            </a:r>
            <a:endParaRPr lang="en-US" sz="16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
          </a:blip>
          <a:stretch>
            <a:fillRect/>
          </a:stretch>
        </a:blipFill>
        <a:effectLst/>
      </p:bgPr>
    </p:bg>
    <p:spTree>
      <p:nvGrpSpPr>
        <p:cNvPr id="1" name=""/>
        <p:cNvGrpSpPr/>
        <p:nvPr/>
      </p:nvGrpSpPr>
      <p:grpSpPr/>
      <p:sp>
        <p:nvSpPr>
          <p:cNvPr id="2" name="Title 1"/>
          <p:cNvSpPr>
            <a:spLocks noGrp="1"/>
          </p:cNvSpPr>
          <p:nvPr>
            <p:ph type="ctrTitle"/>
          </p:nvPr>
        </p:nvSpPr>
        <p:spPr>
          <a:xfrm>
            <a:off x="384725" y="190903"/>
            <a:ext cx="8374549" cy="738505"/>
          </a:xfrm>
        </p:spPr>
        <p:txBody>
          <a:bodyPr/>
          <a:p>
            <a:r>
              <a:rPr lang="en-US">
                <a:latin typeface="Times New Roman" panose="02020603050405020304" charset="0"/>
                <a:cs typeface="Times New Roman" panose="02020603050405020304" charset="0"/>
              </a:rPr>
              <a:t>Goals</a:t>
            </a:r>
            <a:endParaRPr lang="en-US">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245745" y="929640"/>
            <a:ext cx="5413375" cy="5909310"/>
          </a:xfrm>
        </p:spPr>
        <p:txBody>
          <a:bodyPr wrap="square"/>
          <a:p>
            <a:pPr marL="285750" indent="-285750" algn="just">
              <a:lnSpc>
                <a:spcPct val="150000"/>
              </a:lnSpc>
              <a:buFont typeface="Wingdings" panose="05000000000000000000" charset="0"/>
              <a:buChar char="Ø"/>
            </a:pPr>
            <a:r>
              <a:rPr lang="en-US" sz="1600" b="1">
                <a:latin typeface="Times New Roman" panose="02020603050405020304" charset="0"/>
                <a:cs typeface="Times New Roman" panose="02020603050405020304" charset="0"/>
              </a:rPr>
              <a:t>The goal of DevOps is not to eliminate errors/downtime, rather automate manual tasks and create repeatable processes with greater transparency &amp; traceability. </a:t>
            </a:r>
            <a:endParaRPr lang="en-US" sz="1600" b="1">
              <a:latin typeface="Times New Roman" panose="02020603050405020304" charset="0"/>
              <a:cs typeface="Times New Roman" panose="02020603050405020304" charset="0"/>
            </a:endParaRPr>
          </a:p>
          <a:p>
            <a:pPr marL="285750" indent="-285750" algn="just">
              <a:lnSpc>
                <a:spcPct val="150000"/>
              </a:lnSpc>
              <a:buFont typeface="Wingdings" panose="05000000000000000000" charset="0"/>
              <a:buChar char="Ø"/>
            </a:pPr>
            <a:r>
              <a:rPr lang="en-US" sz="1600" b="1">
                <a:latin typeface="Times New Roman" panose="02020603050405020304" charset="0"/>
                <a:cs typeface="Times New Roman" panose="02020603050405020304" charset="0"/>
              </a:rPr>
              <a:t>By this process, Devops help organizations attain a stable and reliable IT infrastructure. </a:t>
            </a:r>
            <a:endParaRPr lang="en-US" sz="1600" b="1">
              <a:latin typeface="Times New Roman" panose="02020603050405020304" charset="0"/>
              <a:cs typeface="Times New Roman" panose="02020603050405020304" charset="0"/>
            </a:endParaRPr>
          </a:p>
          <a:p>
            <a:pPr indent="0" algn="just">
              <a:lnSpc>
                <a:spcPct val="150000"/>
              </a:lnSpc>
              <a:buFont typeface="Wingdings" panose="05000000000000000000" charset="0"/>
              <a:buNone/>
            </a:pPr>
            <a:r>
              <a:rPr lang="en-US" sz="1600" b="1">
                <a:latin typeface="Times New Roman" panose="02020603050405020304" charset="0"/>
                <a:cs typeface="Times New Roman" panose="02020603050405020304" charset="0"/>
              </a:rPr>
              <a:t>1. Strong collaboration between development and operation teams. </a:t>
            </a:r>
            <a:endParaRPr lang="en-US" sz="1600" b="1">
              <a:latin typeface="Times New Roman" panose="02020603050405020304" charset="0"/>
              <a:cs typeface="Times New Roman" panose="02020603050405020304" charset="0"/>
            </a:endParaRPr>
          </a:p>
          <a:p>
            <a:pPr indent="0" algn="just">
              <a:lnSpc>
                <a:spcPct val="150000"/>
              </a:lnSpc>
              <a:buNone/>
            </a:pPr>
            <a:r>
              <a:rPr lang="en-US" sz="1600" b="1">
                <a:latin typeface="Times New Roman" panose="02020603050405020304" charset="0"/>
                <a:cs typeface="Times New Roman" panose="02020603050405020304" charset="0"/>
              </a:rPr>
              <a:t>2. Synchronized deployment across multiple platforms. </a:t>
            </a:r>
            <a:endParaRPr lang="en-US" sz="1600" b="1">
              <a:latin typeface="Times New Roman" panose="02020603050405020304" charset="0"/>
              <a:cs typeface="Times New Roman" panose="02020603050405020304" charset="0"/>
            </a:endParaRPr>
          </a:p>
          <a:p>
            <a:pPr indent="0" algn="just">
              <a:lnSpc>
                <a:spcPct val="150000"/>
              </a:lnSpc>
              <a:buNone/>
            </a:pPr>
            <a:r>
              <a:rPr lang="en-US" sz="1600" b="1">
                <a:latin typeface="Times New Roman" panose="02020603050405020304" charset="0"/>
                <a:cs typeface="Times New Roman" panose="02020603050405020304" charset="0"/>
              </a:rPr>
              <a:t>3. Pressure to release applications to meet customer requirements or to enter into the new          market. </a:t>
            </a:r>
            <a:endParaRPr lang="en-US" sz="1600" b="1">
              <a:latin typeface="Times New Roman" panose="02020603050405020304" charset="0"/>
              <a:cs typeface="Times New Roman" panose="02020603050405020304" charset="0"/>
            </a:endParaRPr>
          </a:p>
          <a:p>
            <a:pPr indent="0" algn="just">
              <a:lnSpc>
                <a:spcPct val="150000"/>
              </a:lnSpc>
              <a:buNone/>
            </a:pPr>
            <a:r>
              <a:rPr lang="en-US" sz="1600" b="1">
                <a:latin typeface="Times New Roman" panose="02020603050405020304" charset="0"/>
                <a:cs typeface="Times New Roman" panose="02020603050405020304" charset="0"/>
              </a:rPr>
              <a:t>4. Improving end user capability levels. </a:t>
            </a:r>
            <a:endParaRPr lang="en-US" sz="1600" b="1">
              <a:latin typeface="Times New Roman" panose="02020603050405020304" charset="0"/>
              <a:cs typeface="Times New Roman" panose="02020603050405020304" charset="0"/>
            </a:endParaRPr>
          </a:p>
          <a:p>
            <a:pPr indent="0" algn="just">
              <a:lnSpc>
                <a:spcPct val="150000"/>
              </a:lnSpc>
              <a:buNone/>
            </a:pPr>
            <a:r>
              <a:rPr lang="en-US" sz="1600" b="1">
                <a:latin typeface="Times New Roman" panose="02020603050405020304" charset="0"/>
                <a:cs typeface="Times New Roman" panose="02020603050405020304" charset="0"/>
              </a:rPr>
              <a:t>5. Vast usage of smart devices </a:t>
            </a:r>
            <a:endParaRPr lang="en-US" sz="1600" b="1">
              <a:latin typeface="Times New Roman" panose="02020603050405020304" charset="0"/>
              <a:cs typeface="Times New Roman" panose="02020603050405020304" charset="0"/>
            </a:endParaRPr>
          </a:p>
          <a:p>
            <a:pPr indent="0" algn="just">
              <a:lnSpc>
                <a:spcPct val="150000"/>
              </a:lnSpc>
              <a:buNone/>
            </a:pPr>
            <a:r>
              <a:rPr lang="en-US" sz="1600" b="1">
                <a:latin typeface="Times New Roman" panose="02020603050405020304" charset="0"/>
                <a:cs typeface="Times New Roman" panose="02020603050405020304" charset="0"/>
              </a:rPr>
              <a:t>6. Necessity to develop and deploy into cloud-based </a:t>
            </a:r>
            <a:endParaRPr lang="en-US" sz="1600" b="1">
              <a:latin typeface="Times New Roman" panose="02020603050405020304" charset="0"/>
              <a:cs typeface="Times New Roman" panose="02020603050405020304" charset="0"/>
            </a:endParaRPr>
          </a:p>
          <a:p>
            <a:pPr indent="0" algn="just">
              <a:lnSpc>
                <a:spcPct val="150000"/>
              </a:lnSpc>
              <a:buNone/>
            </a:pPr>
            <a:r>
              <a:rPr lang="en-US" sz="1600" b="1">
                <a:latin typeface="Times New Roman" panose="02020603050405020304" charset="0"/>
                <a:cs typeface="Times New Roman" panose="02020603050405020304" charset="0"/>
              </a:rPr>
              <a:t>applications. </a:t>
            </a:r>
            <a:endParaRPr lang="en-US" sz="1600" b="1">
              <a:latin typeface="Times New Roman" panose="02020603050405020304" charset="0"/>
              <a:cs typeface="Times New Roman" panose="02020603050405020304" charset="0"/>
            </a:endParaRPr>
          </a:p>
          <a:p>
            <a:pPr indent="0" algn="just">
              <a:lnSpc>
                <a:spcPct val="150000"/>
              </a:lnSpc>
              <a:buNone/>
            </a:pPr>
            <a:r>
              <a:rPr lang="en-US" sz="1600" b="1">
                <a:latin typeface="Times New Roman" panose="02020603050405020304" charset="0"/>
                <a:cs typeface="Times New Roman" panose="02020603050405020304" charset="0"/>
              </a:rPr>
              <a:t>7. Increasingly complex IT infrastructure. </a:t>
            </a:r>
            <a:endParaRPr lang="en-US" sz="1600" b="1">
              <a:latin typeface="Times New Roman" panose="02020603050405020304" charset="0"/>
              <a:cs typeface="Times New Roman" panose="02020603050405020304" charset="0"/>
            </a:endParaRPr>
          </a:p>
          <a:p>
            <a:pPr indent="0" algn="just">
              <a:lnSpc>
                <a:spcPct val="150000"/>
              </a:lnSpc>
              <a:buNone/>
            </a:pPr>
            <a:r>
              <a:rPr lang="en-US" sz="1600" b="1">
                <a:latin typeface="Times New Roman" panose="02020603050405020304" charset="0"/>
                <a:cs typeface="Times New Roman" panose="02020603050405020304" charset="0"/>
              </a:rPr>
              <a:t>8. Need to reduce the cost for IT industry. </a:t>
            </a:r>
            <a:endParaRPr lang="en-US" sz="1600" b="1">
              <a:latin typeface="Times New Roman" panose="02020603050405020304" charset="0"/>
              <a:cs typeface="Times New Roman" panose="02020603050405020304" charset="0"/>
            </a:endParaRPr>
          </a:p>
        </p:txBody>
      </p:sp>
      <p:pic>
        <p:nvPicPr>
          <p:cNvPr id="4" name="Picture 3" descr="dev3"/>
          <p:cNvPicPr>
            <a:picLocks noChangeAspect="1"/>
          </p:cNvPicPr>
          <p:nvPr/>
        </p:nvPicPr>
        <p:blipFill>
          <a:blip r:embed="rId2"/>
          <a:srcRect l="61342" t="7427" r="5372" b="9524"/>
          <a:stretch>
            <a:fillRect/>
          </a:stretch>
        </p:blipFill>
        <p:spPr>
          <a:xfrm>
            <a:off x="5740400" y="998855"/>
            <a:ext cx="3346450" cy="54952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0000"/>
          </a:blip>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75285" y="203835"/>
            <a:ext cx="7602220" cy="443230"/>
          </a:xfrm>
          <a:prstGeom prst="rect">
            <a:avLst/>
          </a:prstGeom>
        </p:spPr>
        <p:txBody>
          <a:bodyPr vert="horz" wrap="square" lIns="0" tIns="12700" rIns="0" bIns="0" rtlCol="0">
            <a:spAutoFit/>
          </a:bodyPr>
          <a:lstStyle/>
          <a:p>
            <a:pPr marL="12700">
              <a:lnSpc>
                <a:spcPct val="100000"/>
              </a:lnSpc>
              <a:spcBef>
                <a:spcPts val="100"/>
              </a:spcBef>
            </a:pPr>
            <a:r>
              <a:rPr lang="en-US" sz="2800" b="0" u="sng" spc="-5" dirty="0">
                <a:solidFill>
                  <a:srgbClr val="434343"/>
                </a:solidFill>
                <a:latin typeface="Times New Roman" panose="02020603050405020304" charset="0"/>
                <a:cs typeface="Times New Roman" panose="02020603050405020304" charset="0"/>
              </a:rPr>
              <a:t>Significance :  Recognizing </a:t>
            </a:r>
            <a:r>
              <a:rPr sz="2800" b="0" u="sng" spc="-5" dirty="0">
                <a:solidFill>
                  <a:srgbClr val="434343"/>
                </a:solidFill>
                <a:latin typeface="Times New Roman" panose="02020603050405020304" charset="0"/>
                <a:cs typeface="Times New Roman" panose="02020603050405020304" charset="0"/>
              </a:rPr>
              <a:t>Business </a:t>
            </a:r>
            <a:r>
              <a:rPr lang="en-US" sz="2800" b="0" u="sng" spc="-5" dirty="0">
                <a:solidFill>
                  <a:srgbClr val="434343"/>
                </a:solidFill>
                <a:latin typeface="Times New Roman" panose="02020603050405020304" charset="0"/>
                <a:cs typeface="Times New Roman" panose="02020603050405020304" charset="0"/>
              </a:rPr>
              <a:t>values</a:t>
            </a:r>
            <a:endParaRPr lang="en-US" sz="2800" b="0" u="sng" spc="-5" dirty="0">
              <a:solidFill>
                <a:srgbClr val="434343"/>
              </a:solidFill>
              <a:latin typeface="Times New Roman" panose="02020603050405020304" charset="0"/>
              <a:cs typeface="Times New Roman" panose="02020603050405020304" charset="0"/>
            </a:endParaRPr>
          </a:p>
        </p:txBody>
      </p:sp>
      <p:sp>
        <p:nvSpPr>
          <p:cNvPr id="5" name="object 5"/>
          <p:cNvSpPr/>
          <p:nvPr/>
        </p:nvSpPr>
        <p:spPr>
          <a:xfrm>
            <a:off x="1925320" y="854710"/>
            <a:ext cx="4398010" cy="1755140"/>
          </a:xfrm>
          <a:custGeom>
            <a:avLst/>
            <a:gdLst/>
            <a:ahLst/>
            <a:cxnLst/>
            <a:rect l="l" t="t" r="r" b="b"/>
            <a:pathLst>
              <a:path w="4398009" h="4337050">
                <a:moveTo>
                  <a:pt x="0" y="1084199"/>
                </a:moveTo>
                <a:lnTo>
                  <a:pt x="3335230" y="1084199"/>
                </a:lnTo>
                <a:lnTo>
                  <a:pt x="3335230" y="0"/>
                </a:lnTo>
                <a:lnTo>
                  <a:pt x="4397399" y="2168399"/>
                </a:lnTo>
                <a:lnTo>
                  <a:pt x="3335230" y="4336799"/>
                </a:lnTo>
                <a:lnTo>
                  <a:pt x="3335230" y="3252599"/>
                </a:lnTo>
                <a:lnTo>
                  <a:pt x="0" y="3252599"/>
                </a:lnTo>
                <a:lnTo>
                  <a:pt x="0" y="1084199"/>
                </a:lnTo>
                <a:close/>
              </a:path>
            </a:pathLst>
          </a:custGeom>
          <a:solidFill>
            <a:schemeClr val="tx2">
              <a:lumMod val="20000"/>
              <a:lumOff val="80000"/>
            </a:schemeClr>
          </a:solidFill>
          <a:ln w="9524">
            <a:solidFill>
              <a:srgbClr val="595959"/>
            </a:solidFill>
          </a:ln>
        </p:spPr>
        <p:txBody>
          <a:bodyPr wrap="square" lIns="0" tIns="0" rIns="0" bIns="0" rtlCol="0"/>
          <a:lstStyle/>
          <a:p/>
        </p:txBody>
      </p:sp>
      <p:sp>
        <p:nvSpPr>
          <p:cNvPr id="7" name="object 7"/>
          <p:cNvSpPr/>
          <p:nvPr/>
        </p:nvSpPr>
        <p:spPr>
          <a:xfrm>
            <a:off x="2178685" y="1316990"/>
            <a:ext cx="730250" cy="831215"/>
          </a:xfrm>
          <a:custGeom>
            <a:avLst/>
            <a:gdLst/>
            <a:ahLst/>
            <a:cxnLst/>
            <a:rect l="l" t="t" r="r" b="b"/>
            <a:pathLst>
              <a:path w="956310" h="1300479">
                <a:moveTo>
                  <a:pt x="0" y="0"/>
                </a:moveTo>
                <a:lnTo>
                  <a:pt x="955782" y="0"/>
                </a:lnTo>
                <a:lnTo>
                  <a:pt x="955782" y="1043528"/>
                </a:lnTo>
                <a:lnTo>
                  <a:pt x="906367" y="1045019"/>
                </a:lnTo>
                <a:lnTo>
                  <a:pt x="860348" y="1049308"/>
                </a:lnTo>
                <a:lnTo>
                  <a:pt x="817464" y="1056121"/>
                </a:lnTo>
                <a:lnTo>
                  <a:pt x="777453" y="1065183"/>
                </a:lnTo>
                <a:lnTo>
                  <a:pt x="740055" y="1076221"/>
                </a:lnTo>
                <a:lnTo>
                  <a:pt x="672049" y="1103126"/>
                </a:lnTo>
                <a:lnTo>
                  <a:pt x="611357" y="1134639"/>
                </a:lnTo>
                <a:lnTo>
                  <a:pt x="555889" y="1168566"/>
                </a:lnTo>
                <a:lnTo>
                  <a:pt x="503555" y="1202713"/>
                </a:lnTo>
                <a:lnTo>
                  <a:pt x="477910" y="1219183"/>
                </a:lnTo>
                <a:lnTo>
                  <a:pt x="426359" y="1249545"/>
                </a:lnTo>
                <a:lnTo>
                  <a:pt x="372717" y="1274638"/>
                </a:lnTo>
                <a:lnTo>
                  <a:pt x="314894" y="1292269"/>
                </a:lnTo>
                <a:lnTo>
                  <a:pt x="250801" y="1300244"/>
                </a:lnTo>
                <a:lnTo>
                  <a:pt x="215750" y="1299924"/>
                </a:lnTo>
                <a:lnTo>
                  <a:pt x="138332" y="1289297"/>
                </a:lnTo>
                <a:lnTo>
                  <a:pt x="95444" y="1278443"/>
                </a:lnTo>
                <a:lnTo>
                  <a:pt x="49420" y="1263527"/>
                </a:lnTo>
                <a:lnTo>
                  <a:pt x="0" y="1244277"/>
                </a:lnTo>
                <a:lnTo>
                  <a:pt x="0" y="0"/>
                </a:lnTo>
                <a:close/>
              </a:path>
            </a:pathLst>
          </a:custGeom>
          <a:solidFill>
            <a:schemeClr val="bg2"/>
          </a:solidFill>
          <a:ln w="9524">
            <a:solidFill>
              <a:srgbClr val="595959"/>
            </a:solidFill>
          </a:ln>
        </p:spPr>
        <p:txBody>
          <a:bodyPr wrap="square" lIns="0" tIns="0" rIns="0" bIns="0" rtlCol="0"/>
          <a:lstStyle/>
          <a:p/>
        </p:txBody>
      </p:sp>
      <p:sp>
        <p:nvSpPr>
          <p:cNvPr id="10" name="object 10"/>
          <p:cNvSpPr txBox="1"/>
          <p:nvPr/>
        </p:nvSpPr>
        <p:spPr>
          <a:xfrm>
            <a:off x="2324817" y="1529337"/>
            <a:ext cx="58483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panose="020B0604020202020204"/>
                <a:cs typeface="Arial" panose="020B0604020202020204"/>
              </a:rPr>
              <a:t>Dev</a:t>
            </a:r>
            <a:endParaRPr sz="2400">
              <a:latin typeface="Arial" panose="020B0604020202020204"/>
              <a:cs typeface="Arial" panose="020B0604020202020204"/>
            </a:endParaRPr>
          </a:p>
        </p:txBody>
      </p:sp>
      <p:sp>
        <p:nvSpPr>
          <p:cNvPr id="17" name="object 17"/>
          <p:cNvSpPr/>
          <p:nvPr/>
        </p:nvSpPr>
        <p:spPr>
          <a:xfrm>
            <a:off x="375285" y="997585"/>
            <a:ext cx="1520190" cy="1290955"/>
          </a:xfrm>
          <a:prstGeom prst="rect">
            <a:avLst/>
          </a:prstGeom>
          <a:blipFill>
            <a:blip r:embed="rId2" cstate="print"/>
            <a:stretch>
              <a:fillRect/>
            </a:stretch>
          </a:blipFill>
        </p:spPr>
        <p:txBody>
          <a:bodyPr wrap="square" lIns="0" tIns="0" rIns="0" bIns="0" rtlCol="0"/>
          <a:lstStyle/>
          <a:p/>
        </p:txBody>
      </p:sp>
      <p:sp>
        <p:nvSpPr>
          <p:cNvPr id="18" name="object 18"/>
          <p:cNvSpPr/>
          <p:nvPr/>
        </p:nvSpPr>
        <p:spPr>
          <a:xfrm>
            <a:off x="6398895" y="1070610"/>
            <a:ext cx="1805940" cy="1145540"/>
          </a:xfrm>
          <a:prstGeom prst="rect">
            <a:avLst/>
          </a:prstGeom>
          <a:blipFill>
            <a:blip r:embed="rId3" cstate="print"/>
            <a:stretch>
              <a:fillRect/>
            </a:stretch>
          </a:blipFill>
        </p:spPr>
        <p:txBody>
          <a:bodyPr wrap="square" lIns="0" tIns="0" rIns="0" bIns="0" rtlCol="0"/>
          <a:lstStyle/>
          <a:p/>
        </p:txBody>
      </p:sp>
      <p:sp>
        <p:nvSpPr>
          <p:cNvPr id="22" name="Text Box 21"/>
          <p:cNvSpPr txBox="1"/>
          <p:nvPr/>
        </p:nvSpPr>
        <p:spPr>
          <a:xfrm>
            <a:off x="135255" y="2609850"/>
            <a:ext cx="8576310" cy="4050665"/>
          </a:xfrm>
          <a:prstGeom prst="rect">
            <a:avLst/>
          </a:prstGeom>
          <a:blipFill rotWithShape="1">
            <a:blip r:embed="rId4"/>
            <a:tile tx="0" ty="0" sx="100000" sy="100000" flip="none" algn="tl"/>
          </a:blipFill>
        </p:spPr>
        <p:txBody>
          <a:bodyPr wrap="square" rtlCol="0">
            <a:spAutoFit/>
          </a:bodyPr>
          <a:p>
            <a:pPr marL="285750" indent="-285750" algn="just">
              <a:lnSpc>
                <a:spcPct val="110000"/>
              </a:lnSpc>
              <a:buFont typeface="Wingdings" panose="05000000000000000000" charset="0"/>
              <a:buChar char="Ø"/>
            </a:pPr>
            <a:r>
              <a:rPr lang="en-US">
                <a:latin typeface="Times New Roman" panose="02020603050405020304" charset="0"/>
                <a:cs typeface="Times New Roman" panose="02020603050405020304" charset="0"/>
              </a:rPr>
              <a:t>DevOps applies agile and lean principles in the complete software deployment process to enhance the speed of delivery of product or service  </a:t>
            </a:r>
            <a:endParaRPr lang="en-US">
              <a:latin typeface="Times New Roman" panose="02020603050405020304" charset="0"/>
              <a:cs typeface="Times New Roman" panose="02020603050405020304" charset="0"/>
            </a:endParaRPr>
          </a:p>
          <a:p>
            <a:pPr marL="285750" indent="-285750" algn="just">
              <a:lnSpc>
                <a:spcPct val="110000"/>
              </a:lnSpc>
              <a:buFont typeface="Wingdings" panose="05000000000000000000" charset="0"/>
              <a:buChar char="Ø"/>
            </a:pPr>
            <a:r>
              <a:rPr lang="en-US">
                <a:latin typeface="Times New Roman" panose="02020603050405020304" charset="0"/>
                <a:cs typeface="Times New Roman" panose="02020603050405020304" charset="0"/>
              </a:rPr>
              <a:t>DevOps return our investment in these three areas, </a:t>
            </a:r>
            <a:endParaRPr lang="en-US">
              <a:latin typeface="Times New Roman" panose="02020603050405020304" charset="0"/>
              <a:cs typeface="Times New Roman" panose="02020603050405020304" charset="0"/>
            </a:endParaRPr>
          </a:p>
          <a:p>
            <a:pPr algn="just">
              <a:lnSpc>
                <a:spcPct val="110000"/>
              </a:lnSpc>
            </a:pPr>
            <a:r>
              <a:rPr lang="en-US">
                <a:latin typeface="Times New Roman" panose="02020603050405020304" charset="0"/>
                <a:cs typeface="Times New Roman" panose="02020603050405020304" charset="0"/>
              </a:rPr>
              <a:t>1. </a:t>
            </a:r>
            <a:r>
              <a:rPr lang="en-US" b="1">
                <a:latin typeface="Times New Roman" panose="02020603050405020304" charset="0"/>
                <a:cs typeface="Times New Roman" panose="02020603050405020304" charset="0"/>
              </a:rPr>
              <a:t>Enhanced Customer Experience</a:t>
            </a:r>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a:p>
            <a:pPr algn="just">
              <a:lnSpc>
                <a:spcPct val="110000"/>
              </a:lnSpc>
            </a:pPr>
            <a:r>
              <a:rPr lang="en-US">
                <a:latin typeface="Times New Roman" panose="02020603050405020304" charset="0"/>
                <a:cs typeface="Times New Roman" panose="02020603050405020304" charset="0"/>
              </a:rPr>
              <a:t>Delivering an enhanced product for the customer leads to build loyalty and increase in market share. </a:t>
            </a:r>
            <a:endParaRPr lang="en-US">
              <a:latin typeface="Times New Roman" panose="02020603050405020304" charset="0"/>
              <a:cs typeface="Times New Roman" panose="02020603050405020304" charset="0"/>
            </a:endParaRPr>
          </a:p>
          <a:p>
            <a:pPr algn="just">
              <a:lnSpc>
                <a:spcPct val="110000"/>
              </a:lnSpc>
            </a:pPr>
            <a:r>
              <a:rPr lang="en-US">
                <a:latin typeface="Times New Roman" panose="02020603050405020304" charset="0"/>
                <a:cs typeface="Times New Roman" panose="02020603050405020304" charset="0"/>
              </a:rPr>
              <a:t>2.</a:t>
            </a:r>
            <a:r>
              <a:rPr lang="en-US" b="1">
                <a:latin typeface="Times New Roman" panose="02020603050405020304" charset="0"/>
                <a:cs typeface="Times New Roman" panose="02020603050405020304" charset="0"/>
              </a:rPr>
              <a:t> Increased capacity to Innovate </a:t>
            </a:r>
            <a:endParaRPr lang="en-US" b="1">
              <a:latin typeface="Times New Roman" panose="02020603050405020304" charset="0"/>
              <a:cs typeface="Times New Roman" panose="02020603050405020304" charset="0"/>
            </a:endParaRPr>
          </a:p>
          <a:p>
            <a:pPr algn="just">
              <a:lnSpc>
                <a:spcPct val="110000"/>
              </a:lnSpc>
            </a:pPr>
            <a:r>
              <a:rPr lang="en-US">
                <a:latin typeface="Times New Roman" panose="02020603050405020304" charset="0"/>
                <a:cs typeface="Times New Roman" panose="02020603050405020304" charset="0"/>
              </a:rPr>
              <a:t>Lean thinking approaches are used in modern organizations to increase their innovation capacity. Their goals are to utilize the resources efficiently for other activities by reducing waste and rework. </a:t>
            </a:r>
            <a:endParaRPr lang="en-US">
              <a:latin typeface="Times New Roman" panose="02020603050405020304" charset="0"/>
              <a:cs typeface="Times New Roman" panose="02020603050405020304" charset="0"/>
            </a:endParaRPr>
          </a:p>
          <a:p>
            <a:pPr algn="just">
              <a:lnSpc>
                <a:spcPct val="110000"/>
              </a:lnSpc>
            </a:pPr>
            <a:r>
              <a:rPr lang="en-US">
                <a:latin typeface="Times New Roman" panose="02020603050405020304" charset="0"/>
                <a:cs typeface="Times New Roman" panose="02020603050405020304" charset="0"/>
              </a:rPr>
              <a:t>3. </a:t>
            </a:r>
            <a:r>
              <a:rPr lang="en-US" b="1">
                <a:latin typeface="Times New Roman" panose="02020603050405020304" charset="0"/>
                <a:cs typeface="Times New Roman" panose="02020603050405020304" charset="0"/>
              </a:rPr>
              <a:t>Faster time to value</a:t>
            </a:r>
            <a:endParaRPr lang="en-US" b="1">
              <a:latin typeface="Times New Roman" panose="02020603050405020304" charset="0"/>
              <a:cs typeface="Times New Roman" panose="02020603050405020304" charset="0"/>
            </a:endParaRPr>
          </a:p>
          <a:p>
            <a:pPr algn="just">
              <a:lnSpc>
                <a:spcPct val="110000"/>
              </a:lnSpc>
            </a:pPr>
            <a:r>
              <a:rPr lang="en-US">
                <a:latin typeface="Times New Roman" panose="02020603050405020304" charset="0"/>
                <a:cs typeface="Times New Roman" panose="02020603050405020304" charset="0"/>
              </a:rPr>
              <a:t>This involves in development of new culture and practices and automating the project leads to fast and reliable delivery process throughout the production phase. </a:t>
            </a:r>
            <a:endParaRPr lang="en-US">
              <a:latin typeface="Times New Roman" panose="02020603050405020304" charset="0"/>
              <a:cs typeface="Times New Roman" panose="02020603050405020304" charset="0"/>
            </a:endParaRPr>
          </a:p>
        </p:txBody>
      </p:sp>
      <p:sp>
        <p:nvSpPr>
          <p:cNvPr id="23" name="Cube 22"/>
          <p:cNvSpPr/>
          <p:nvPr/>
        </p:nvSpPr>
        <p:spPr>
          <a:xfrm>
            <a:off x="4114165" y="1316990"/>
            <a:ext cx="1020445" cy="831215"/>
          </a:xfrm>
          <a:prstGeom prst="cub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4114165" y="1529080"/>
            <a:ext cx="1020445" cy="460375"/>
          </a:xfrm>
          <a:prstGeom prst="rect">
            <a:avLst/>
          </a:prstGeom>
          <a:noFill/>
        </p:spPr>
        <p:txBody>
          <a:bodyPr wrap="square" rtlCol="0">
            <a:spAutoFit/>
          </a:bodyPr>
          <a:p>
            <a:r>
              <a:rPr lang="en-US" sz="2400" b="1">
                <a:latin typeface="Arial" panose="020B0604020202020204" pitchFamily="34" charset="0"/>
                <a:cs typeface="Arial" panose="020B0604020202020204" pitchFamily="34" charset="0"/>
              </a:rPr>
              <a:t>Ops</a:t>
            </a:r>
            <a:endParaRPr lang="en-US" sz="2400" b="1">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17852</Words>
  <Application>WPS Presentation</Application>
  <PresentationFormat>On-screen Show (4:3)</PresentationFormat>
  <Paragraphs>350</Paragraphs>
  <Slides>26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Arial</vt:lpstr>
      <vt:lpstr>SimSun</vt:lpstr>
      <vt:lpstr>Wingdings</vt:lpstr>
      <vt:lpstr>Arial</vt:lpstr>
      <vt:lpstr>Times New Roman</vt:lpstr>
      <vt:lpstr>Wingdings</vt:lpstr>
      <vt:lpstr>Wingdings 2</vt:lpstr>
      <vt:lpstr>Corbel</vt:lpstr>
      <vt:lpstr>Calibri</vt:lpstr>
      <vt:lpstr>Microsoft YaHei</vt:lpstr>
      <vt:lpstr>Arial Unicode MS</vt:lpstr>
      <vt:lpstr>TeamViewer14</vt:lpstr>
      <vt:lpstr>Office Theme</vt:lpstr>
      <vt:lpstr>PowerPoint 演示文稿</vt:lpstr>
      <vt:lpstr>Contents</vt:lpstr>
      <vt:lpstr>Abstract</vt:lpstr>
      <vt:lpstr>Introduction to DevOps</vt:lpstr>
      <vt:lpstr>What is DevOps?</vt:lpstr>
      <vt:lpstr>DevOps Trend</vt:lpstr>
      <vt:lpstr>Objectives</vt:lpstr>
      <vt:lpstr>Goals</vt:lpstr>
      <vt:lpstr>Significance :  Recognizing Business values</vt:lpstr>
      <vt:lpstr>Evolution &amp; History</vt:lpstr>
      <vt:lpstr>History</vt:lpstr>
      <vt:lpstr>Key Concepts and Literature Survey</vt:lpstr>
      <vt:lpstr>Devops Architecture</vt:lpstr>
      <vt:lpstr>PowerPoint 演示文稿</vt:lpstr>
      <vt:lpstr>DevOps Technology</vt:lpstr>
      <vt:lpstr>DevOps Flow</vt:lpstr>
      <vt:lpstr>Devops Technology : Demo</vt:lpstr>
      <vt:lpstr>Application Usage Example</vt:lpstr>
      <vt:lpstr>Future Scope</vt:lpstr>
      <vt:lpstr>PowerPoint 演示文稿</vt:lpstr>
      <vt:lpstr>ADVANTAGES :The benefits of DevOps </vt:lpstr>
      <vt:lpstr>PowerPoint 演示文稿</vt:lpstr>
      <vt:lpstr>PowerPoint 演示文稿</vt:lpstr>
      <vt:lpstr>Conclusion</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PRAJWAL H S</cp:lastModifiedBy>
  <cp:revision>17</cp:revision>
  <dcterms:created xsi:type="dcterms:W3CDTF">2020-04-03T15:07:00Z</dcterms:created>
  <dcterms:modified xsi:type="dcterms:W3CDTF">2020-04-08T07:42:15Z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KSOProductBuildVer">
    <vt:lpwstr>1033-11.2.0.9255</vt:lpwstr>
  </property>
</Properties>
</file>